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7"/>
  </p:notesMasterIdLst>
  <p:sldIdLst>
    <p:sldId id="256" r:id="rId2"/>
    <p:sldId id="317" r:id="rId3"/>
    <p:sldId id="318" r:id="rId4"/>
    <p:sldId id="320" r:id="rId5"/>
    <p:sldId id="321" r:id="rId6"/>
    <p:sldId id="322" r:id="rId7"/>
    <p:sldId id="328" r:id="rId8"/>
    <p:sldId id="323" r:id="rId9"/>
    <p:sldId id="409" r:id="rId10"/>
    <p:sldId id="326" r:id="rId11"/>
    <p:sldId id="330" r:id="rId12"/>
    <p:sldId id="331" r:id="rId13"/>
    <p:sldId id="335" r:id="rId14"/>
    <p:sldId id="336" r:id="rId15"/>
    <p:sldId id="337" r:id="rId16"/>
    <p:sldId id="338" r:id="rId17"/>
    <p:sldId id="339" r:id="rId18"/>
    <p:sldId id="340" r:id="rId19"/>
    <p:sldId id="384" r:id="rId20"/>
    <p:sldId id="427" r:id="rId21"/>
    <p:sldId id="342" r:id="rId22"/>
    <p:sldId id="343" r:id="rId23"/>
    <p:sldId id="344" r:id="rId24"/>
    <p:sldId id="353" r:id="rId25"/>
    <p:sldId id="358" r:id="rId26"/>
    <p:sldId id="385" r:id="rId27"/>
    <p:sldId id="428" r:id="rId28"/>
    <p:sldId id="364" r:id="rId29"/>
    <p:sldId id="368" r:id="rId30"/>
    <p:sldId id="366" r:id="rId31"/>
    <p:sldId id="367" r:id="rId32"/>
    <p:sldId id="354" r:id="rId33"/>
    <p:sldId id="429" r:id="rId34"/>
    <p:sldId id="333" r:id="rId35"/>
    <p:sldId id="372" r:id="rId36"/>
    <p:sldId id="373" r:id="rId37"/>
    <p:sldId id="375" r:id="rId38"/>
    <p:sldId id="376" r:id="rId39"/>
    <p:sldId id="374" r:id="rId40"/>
    <p:sldId id="387" r:id="rId41"/>
    <p:sldId id="431" r:id="rId42"/>
    <p:sldId id="379" r:id="rId43"/>
    <p:sldId id="381" r:id="rId44"/>
    <p:sldId id="432" r:id="rId45"/>
    <p:sldId id="383" r:id="rId46"/>
    <p:sldId id="388" r:id="rId47"/>
    <p:sldId id="389" r:id="rId48"/>
    <p:sldId id="394" r:id="rId49"/>
    <p:sldId id="390" r:id="rId50"/>
    <p:sldId id="395" r:id="rId51"/>
    <p:sldId id="391" r:id="rId52"/>
    <p:sldId id="392" r:id="rId53"/>
    <p:sldId id="425" r:id="rId54"/>
    <p:sldId id="316" r:id="rId55"/>
    <p:sldId id="414" r:id="rId56"/>
    <p:sldId id="415" r:id="rId57"/>
    <p:sldId id="416" r:id="rId58"/>
    <p:sldId id="417" r:id="rId59"/>
    <p:sldId id="433" r:id="rId60"/>
    <p:sldId id="418" r:id="rId61"/>
    <p:sldId id="419" r:id="rId62"/>
    <p:sldId id="420" r:id="rId63"/>
    <p:sldId id="423" r:id="rId64"/>
    <p:sldId id="430" r:id="rId65"/>
    <p:sldId id="43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1A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09"/>
    <p:restoredTop sz="79961"/>
  </p:normalViewPr>
  <p:slideViewPr>
    <p:cSldViewPr snapToGrid="0" snapToObjects="1">
      <p:cViewPr varScale="1">
        <p:scale>
          <a:sx n="124" d="100"/>
          <a:sy n="124" d="100"/>
        </p:scale>
        <p:origin x="176" y="6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070192\Dropbox\Documents\PhD%20TelecomParisTech%20-%20EURECOM%20-%20France%202012-2015\My%20PhD%20Documents\Papers\RUBIX%20A%20Framework%20for%20Improving%20Data%20Integration%20with%20Linked%20Data\data\Expire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'All Matchers'!$I$10</c:f>
              <c:strCache>
                <c:ptCount val="1"/>
                <c:pt idx="0">
                  <c:v>Matches Confidence</c:v>
                </c:pt>
              </c:strCache>
            </c:strRef>
          </c:tx>
          <c:spPr>
            <a:solidFill>
              <a:schemeClr val="accent1"/>
            </a:solidFill>
            <a:ln>
              <a:noFill/>
            </a:ln>
            <a:effectLst/>
          </c:spPr>
          <c:invertIfNegative val="0"/>
          <c:cat>
            <c:strRef>
              <c:f>'All Matchers'!$J$9:$M$9</c:f>
              <c:strCache>
                <c:ptCount val="4"/>
                <c:pt idx="0">
                  <c:v>AMC</c:v>
                </c:pt>
                <c:pt idx="1">
                  <c:v>Spearman</c:v>
                </c:pt>
                <c:pt idx="2">
                  <c:v>PPMCC</c:v>
                </c:pt>
                <c:pt idx="3">
                  <c:v>Cosine</c:v>
                </c:pt>
              </c:strCache>
            </c:strRef>
          </c:cat>
          <c:val>
            <c:numRef>
              <c:f>'All Matchers'!$J$10:$M$10</c:f>
              <c:numCache>
                <c:formatCode>General</c:formatCode>
                <c:ptCount val="4"/>
                <c:pt idx="0">
                  <c:v>0.681809345454546</c:v>
                </c:pt>
                <c:pt idx="1">
                  <c:v>0.752005063636364</c:v>
                </c:pt>
                <c:pt idx="2">
                  <c:v>0.803773578181818</c:v>
                </c:pt>
                <c:pt idx="3">
                  <c:v>0.767761283636364</c:v>
                </c:pt>
              </c:numCache>
            </c:numRef>
          </c:val>
        </c:ser>
        <c:ser>
          <c:idx val="1"/>
          <c:order val="1"/>
          <c:tx>
            <c:strRef>
              <c:f>'All Matchers'!$I$11</c:f>
              <c:strCache>
                <c:ptCount val="1"/>
                <c:pt idx="0">
                  <c:v>Percentage Of Valid Matches</c:v>
                </c:pt>
              </c:strCache>
            </c:strRef>
          </c:tx>
          <c:spPr>
            <a:solidFill>
              <a:schemeClr val="accent2"/>
            </a:solidFill>
            <a:ln>
              <a:noFill/>
            </a:ln>
            <a:effectLst/>
          </c:spPr>
          <c:invertIfNegative val="0"/>
          <c:cat>
            <c:strRef>
              <c:f>'All Matchers'!$J$9:$M$9</c:f>
              <c:strCache>
                <c:ptCount val="4"/>
                <c:pt idx="0">
                  <c:v>AMC</c:v>
                </c:pt>
                <c:pt idx="1">
                  <c:v>Spearman</c:v>
                </c:pt>
                <c:pt idx="2">
                  <c:v>PPMCC</c:v>
                </c:pt>
                <c:pt idx="3">
                  <c:v>Cosine</c:v>
                </c:pt>
              </c:strCache>
            </c:strRef>
          </c:cat>
          <c:val>
            <c:numRef>
              <c:f>'All Matchers'!$J$11:$M$11</c:f>
              <c:numCache>
                <c:formatCode>General</c:formatCode>
                <c:ptCount val="4"/>
                <c:pt idx="0">
                  <c:v>0.83</c:v>
                </c:pt>
                <c:pt idx="1">
                  <c:v>0.8</c:v>
                </c:pt>
                <c:pt idx="2">
                  <c:v>0.93</c:v>
                </c:pt>
                <c:pt idx="3">
                  <c:v>0.83</c:v>
                </c:pt>
              </c:numCache>
            </c:numRef>
          </c:val>
        </c:ser>
        <c:dLbls>
          <c:showLegendKey val="0"/>
          <c:showVal val="0"/>
          <c:showCatName val="0"/>
          <c:showSerName val="0"/>
          <c:showPercent val="0"/>
          <c:showBubbleSize val="0"/>
        </c:dLbls>
        <c:gapWidth val="75"/>
        <c:overlap val="-25"/>
        <c:axId val="-2014456096"/>
        <c:axId val="-2014452176"/>
      </c:barChart>
      <c:catAx>
        <c:axId val="-201445609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14452176"/>
        <c:crosses val="autoZero"/>
        <c:auto val="1"/>
        <c:lblAlgn val="ctr"/>
        <c:lblOffset val="100"/>
        <c:noMultiLvlLbl val="0"/>
      </c:catAx>
      <c:valAx>
        <c:axId val="-2014452176"/>
        <c:scaling>
          <c:orientation val="minMax"/>
        </c:scaling>
        <c:delete val="0"/>
        <c:axPos val="l"/>
        <c:numFmt formatCode="0%" sourceLinked="0"/>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4456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F323-F06F-6A4E-B051-C90AA7F61150}" type="datetimeFigureOut">
              <a:rPr lang="en-US" smtClean="0"/>
              <a:t>12/15/15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0F4C5-4A2F-B443-A957-BF2BFE1E1DAF}" type="slidenum">
              <a:rPr lang="en-US" smtClean="0"/>
              <a:t>‹#›</a:t>
            </a:fld>
            <a:endParaRPr lang="en-US"/>
          </a:p>
        </p:txBody>
      </p:sp>
    </p:spTree>
    <p:extLst>
      <p:ext uri="{BB962C8B-B14F-4D97-AF65-F5344CB8AC3E}">
        <p14:creationId xmlns:p14="http://schemas.microsoft.com/office/powerpoint/2010/main" val="147271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1</a:t>
            </a:fld>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11</a:t>
            </a:fld>
            <a:endParaRPr lang="en-US"/>
          </a:p>
        </p:txBody>
      </p:sp>
    </p:spTree>
    <p:extLst>
      <p:ext uri="{BB962C8B-B14F-4D97-AF65-F5344CB8AC3E}">
        <p14:creationId xmlns:p14="http://schemas.microsoft.com/office/powerpoint/2010/main" val="111360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12</a:t>
            </a:fld>
            <a:endParaRPr lang="en-US"/>
          </a:p>
        </p:txBody>
      </p:sp>
    </p:spTree>
    <p:extLst>
      <p:ext uri="{BB962C8B-B14F-4D97-AF65-F5344CB8AC3E}">
        <p14:creationId xmlns:p14="http://schemas.microsoft.com/office/powerpoint/2010/main" val="161725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13</a:t>
            </a:fld>
            <a:endParaRPr lang="en-US"/>
          </a:p>
        </p:txBody>
      </p:sp>
    </p:spTree>
    <p:extLst>
      <p:ext uri="{BB962C8B-B14F-4D97-AF65-F5344CB8AC3E}">
        <p14:creationId xmlns:p14="http://schemas.microsoft.com/office/powerpoint/2010/main" val="7596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14</a:t>
            </a:fld>
            <a:endParaRPr lang="en-US"/>
          </a:p>
        </p:txBody>
      </p:sp>
    </p:spTree>
    <p:extLst>
      <p:ext uri="{BB962C8B-B14F-4D97-AF65-F5344CB8AC3E}">
        <p14:creationId xmlns:p14="http://schemas.microsoft.com/office/powerpoint/2010/main" val="193105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15</a:t>
            </a:fld>
            <a:endParaRPr lang="en-US"/>
          </a:p>
        </p:txBody>
      </p:sp>
    </p:spTree>
    <p:extLst>
      <p:ext uri="{BB962C8B-B14F-4D97-AF65-F5344CB8AC3E}">
        <p14:creationId xmlns:p14="http://schemas.microsoft.com/office/powerpoint/2010/main" val="1174399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16</a:t>
            </a:fld>
            <a:endParaRPr lang="en-US"/>
          </a:p>
        </p:txBody>
      </p:sp>
    </p:spTree>
    <p:extLst>
      <p:ext uri="{BB962C8B-B14F-4D97-AF65-F5344CB8AC3E}">
        <p14:creationId xmlns:p14="http://schemas.microsoft.com/office/powerpoint/2010/main" val="111398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17</a:t>
            </a:fld>
            <a:endParaRPr lang="en-US"/>
          </a:p>
        </p:txBody>
      </p:sp>
    </p:spTree>
    <p:extLst>
      <p:ext uri="{BB962C8B-B14F-4D97-AF65-F5344CB8AC3E}">
        <p14:creationId xmlns:p14="http://schemas.microsoft.com/office/powerpoint/2010/main" val="1766522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18</a:t>
            </a:fld>
            <a:endParaRPr lang="en-US"/>
          </a:p>
        </p:txBody>
      </p:sp>
    </p:spTree>
    <p:extLst>
      <p:ext uri="{BB962C8B-B14F-4D97-AF65-F5344CB8AC3E}">
        <p14:creationId xmlns:p14="http://schemas.microsoft.com/office/powerpoint/2010/main" val="1829528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19</a:t>
            </a:fld>
            <a:endParaRPr lang="en-US"/>
          </a:p>
        </p:txBody>
      </p:sp>
    </p:spTree>
    <p:extLst>
      <p:ext uri="{BB962C8B-B14F-4D97-AF65-F5344CB8AC3E}">
        <p14:creationId xmlns:p14="http://schemas.microsoft.com/office/powerpoint/2010/main" val="174915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20</a:t>
            </a:fld>
            <a:endParaRPr lang="en-US"/>
          </a:p>
        </p:txBody>
      </p:sp>
    </p:spTree>
    <p:extLst>
      <p:ext uri="{BB962C8B-B14F-4D97-AF65-F5344CB8AC3E}">
        <p14:creationId xmlns:p14="http://schemas.microsoft.com/office/powerpoint/2010/main" val="32592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a:t>
            </a:fld>
            <a:endParaRPr lang="en-US"/>
          </a:p>
        </p:txBody>
      </p:sp>
    </p:spTree>
    <p:extLst>
      <p:ext uri="{BB962C8B-B14F-4D97-AF65-F5344CB8AC3E}">
        <p14:creationId xmlns:p14="http://schemas.microsoft.com/office/powerpoint/2010/main" val="204196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21</a:t>
            </a:fld>
            <a:endParaRPr lang="en-US"/>
          </a:p>
        </p:txBody>
      </p:sp>
    </p:spTree>
    <p:extLst>
      <p:ext uri="{BB962C8B-B14F-4D97-AF65-F5344CB8AC3E}">
        <p14:creationId xmlns:p14="http://schemas.microsoft.com/office/powerpoint/2010/main" val="1035203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5E0F4C5-4A2F-B443-A957-BF2BFE1E1DAF}" type="slidenum">
              <a:rPr lang="en-US" smtClean="0"/>
              <a:t>22</a:t>
            </a:fld>
            <a:endParaRPr lang="en-US"/>
          </a:p>
        </p:txBody>
      </p:sp>
    </p:spTree>
    <p:extLst>
      <p:ext uri="{BB962C8B-B14F-4D97-AF65-F5344CB8AC3E}">
        <p14:creationId xmlns:p14="http://schemas.microsoft.com/office/powerpoint/2010/main" val="206256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Roomba instead of</a:t>
            </a:r>
            <a:r>
              <a:rPr lang="en-US" baseline="0" dirty="0" smtClean="0"/>
              <a:t> we </a:t>
            </a:r>
          </a:p>
          <a:p>
            <a:r>
              <a:rPr lang="en-US" baseline="0" dirty="0" smtClean="0"/>
              <a:t>Stress that its open source tool at the second line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23</a:t>
            </a:fld>
            <a:endParaRPr lang="en-US"/>
          </a:p>
        </p:txBody>
      </p:sp>
    </p:spTree>
    <p:extLst>
      <p:ext uri="{BB962C8B-B14F-4D97-AF65-F5344CB8AC3E}">
        <p14:creationId xmlns:p14="http://schemas.microsoft.com/office/powerpoint/2010/main" val="1275546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Lightweight </a:t>
            </a:r>
            <a:r>
              <a:rPr lang="en-US" dirty="0" err="1" smtClean="0"/>
              <a:t>reconcilation</a:t>
            </a:r>
            <a:r>
              <a:rPr lang="en-US" dirty="0" smtClean="0"/>
              <a:t> on the </a:t>
            </a:r>
            <a:r>
              <a:rPr lang="en-US" dirty="0" err="1" smtClean="0"/>
              <a:t>licence</a:t>
            </a:r>
            <a:r>
              <a:rPr lang="en-US" dirty="0" smtClean="0"/>
              <a:t> values</a:t>
            </a:r>
          </a:p>
          <a:p>
            <a:r>
              <a:rPr lang="en-US" dirty="0" smtClean="0"/>
              <a:t>While </a:t>
            </a:r>
            <a:r>
              <a:rPr lang="en-US" dirty="0" err="1" smtClean="0"/>
              <a:t>hdl</a:t>
            </a:r>
            <a:r>
              <a:rPr lang="en-US" dirty="0" smtClean="0"/>
              <a:t> do alignment</a:t>
            </a:r>
            <a:r>
              <a:rPr lang="en-US" baseline="0" dirty="0" smtClean="0"/>
              <a:t> on property name .. Roomba does that as well on the values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24</a:t>
            </a:fld>
            <a:endParaRPr lang="en-US"/>
          </a:p>
        </p:txBody>
      </p:sp>
    </p:spTree>
    <p:extLst>
      <p:ext uri="{BB962C8B-B14F-4D97-AF65-F5344CB8AC3E}">
        <p14:creationId xmlns:p14="http://schemas.microsoft.com/office/powerpoint/2010/main" val="83722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Wingdings" charset="2"/>
              <a:buChar char="§"/>
            </a:pPr>
            <a:r>
              <a:rPr lang="en-US" sz="1200" kern="1200" dirty="0" smtClean="0">
                <a:solidFill>
                  <a:schemeClr val="tx1"/>
                </a:solidFill>
                <a:latin typeface="+mn-lt"/>
                <a:ea typeface="+mn-ea"/>
                <a:cs typeface="+mn-cs"/>
              </a:rPr>
              <a:t>19% of these errors are fixed automatically</a:t>
            </a:r>
          </a:p>
          <a:p>
            <a:pPr marL="342900" indent="-342900">
              <a:lnSpc>
                <a:spcPct val="150000"/>
              </a:lnSpc>
              <a:buFont typeface="Wingdings" charset="2"/>
              <a:buChar char="§"/>
            </a:pPr>
            <a:r>
              <a:rPr lang="en-US" sz="1200" kern="1200" dirty="0" smtClean="0">
                <a:solidFill>
                  <a:schemeClr val="tx1"/>
                </a:solidFill>
                <a:latin typeface="+mn-lt"/>
                <a:ea typeface="+mn-ea"/>
                <a:cs typeface="+mn-cs"/>
              </a:rPr>
              <a:t>33.33% can be fixed automatically by tools plugged into the data publishing workflow</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25</a:t>
            </a:fld>
            <a:endParaRPr lang="en-US"/>
          </a:p>
        </p:txBody>
      </p:sp>
    </p:spTree>
    <p:extLst>
      <p:ext uri="{BB962C8B-B14F-4D97-AF65-F5344CB8AC3E}">
        <p14:creationId xmlns:p14="http://schemas.microsoft.com/office/powerpoint/2010/main" val="953223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on spam</a:t>
            </a:r>
          </a:p>
          <a:p>
            <a:endParaRPr lang="en-US" dirty="0" smtClean="0"/>
          </a:p>
          <a:p>
            <a:r>
              <a:rPr lang="en-US" dirty="0" smtClean="0"/>
              <a:t>Dan benefit from the correction</a:t>
            </a:r>
            <a:r>
              <a:rPr lang="en-US" baseline="0" dirty="0" smtClean="0"/>
              <a:t> that </a:t>
            </a:r>
            <a:r>
              <a:rPr lang="en-US" baseline="0" dirty="0" err="1" smtClean="0"/>
              <a:t>roomba</a:t>
            </a:r>
            <a:r>
              <a:rPr lang="en-US" baseline="0" dirty="0" smtClean="0"/>
              <a:t> is doing</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26</a:t>
            </a:fld>
            <a:endParaRPr lang="en-US"/>
          </a:p>
        </p:txBody>
      </p:sp>
    </p:spTree>
    <p:extLst>
      <p:ext uri="{BB962C8B-B14F-4D97-AF65-F5344CB8AC3E}">
        <p14:creationId xmlns:p14="http://schemas.microsoft.com/office/powerpoint/2010/main" val="151949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27</a:t>
            </a:fld>
            <a:endParaRPr lang="en-US"/>
          </a:p>
        </p:txBody>
      </p:sp>
    </p:spTree>
    <p:extLst>
      <p:ext uri="{BB962C8B-B14F-4D97-AF65-F5344CB8AC3E}">
        <p14:creationId xmlns:p14="http://schemas.microsoft.com/office/powerpoint/2010/main" val="194389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5E0F4C5-4A2F-B443-A957-BF2BFE1E1DAF}" type="slidenum">
              <a:rPr lang="en-US" smtClean="0"/>
              <a:t>28</a:t>
            </a:fld>
            <a:endParaRPr lang="en-US"/>
          </a:p>
        </p:txBody>
      </p:sp>
    </p:spTree>
    <p:extLst>
      <p:ext uri="{BB962C8B-B14F-4D97-AF65-F5344CB8AC3E}">
        <p14:creationId xmlns:p14="http://schemas.microsoft.com/office/powerpoint/2010/main" val="1470902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29</a:t>
            </a:fld>
            <a:endParaRPr lang="en-US"/>
          </a:p>
        </p:txBody>
      </p:sp>
    </p:spTree>
    <p:extLst>
      <p:ext uri="{BB962C8B-B14F-4D97-AF65-F5344CB8AC3E}">
        <p14:creationId xmlns:p14="http://schemas.microsoft.com/office/powerpoint/2010/main" val="1394767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30</a:t>
            </a:fld>
            <a:endParaRPr lang="en-US"/>
          </a:p>
        </p:txBody>
      </p:sp>
    </p:spTree>
    <p:extLst>
      <p:ext uri="{BB962C8B-B14F-4D97-AF65-F5344CB8AC3E}">
        <p14:creationId xmlns:p14="http://schemas.microsoft.com/office/powerpoint/2010/main" val="165852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00000"/>
                </a:solidFill>
                <a:latin typeface="+mn-lt"/>
                <a:ea typeface="+mn-ea"/>
                <a:cs typeface="+mn-cs"/>
              </a:rPr>
              <a:t>Enterprises use a wide range of heterogeneous information systems in their business activities such as Enterprise Resource Planning (ERP), Customer Relationships Management (CRM) and Supply Chain Management (SCM) systems</a:t>
            </a:r>
          </a:p>
        </p:txBody>
      </p:sp>
      <p:sp>
        <p:nvSpPr>
          <p:cNvPr id="4" name="Slide Number Placeholder 3"/>
          <p:cNvSpPr>
            <a:spLocks noGrp="1"/>
          </p:cNvSpPr>
          <p:nvPr>
            <p:ph type="sldNum" sz="quarter" idx="10"/>
          </p:nvPr>
        </p:nvSpPr>
        <p:spPr/>
        <p:txBody>
          <a:bodyPr/>
          <a:lstStyle/>
          <a:p>
            <a:fld id="{C5E0F4C5-4A2F-B443-A957-BF2BFE1E1DAF}" type="slidenum">
              <a:rPr lang="en-US" smtClean="0"/>
              <a:t>3</a:t>
            </a:fld>
            <a:endParaRPr lang="en-US"/>
          </a:p>
        </p:txBody>
      </p:sp>
    </p:spTree>
    <p:extLst>
      <p:ext uri="{BB962C8B-B14F-4D97-AF65-F5344CB8AC3E}">
        <p14:creationId xmlns:p14="http://schemas.microsoft.com/office/powerpoint/2010/main" val="52348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put examples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31</a:t>
            </a:fld>
            <a:endParaRPr lang="en-US"/>
          </a:p>
        </p:txBody>
      </p:sp>
    </p:spTree>
    <p:extLst>
      <p:ext uri="{BB962C8B-B14F-4D97-AF65-F5344CB8AC3E}">
        <p14:creationId xmlns:p14="http://schemas.microsoft.com/office/powerpoint/2010/main" val="580927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33</a:t>
            </a:fld>
            <a:endParaRPr lang="en-US"/>
          </a:p>
        </p:txBody>
      </p:sp>
    </p:spTree>
    <p:extLst>
      <p:ext uri="{BB962C8B-B14F-4D97-AF65-F5344CB8AC3E}">
        <p14:creationId xmlns:p14="http://schemas.microsoft.com/office/powerpoint/2010/main" val="1034582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 make proper transition</a:t>
            </a:r>
          </a:p>
          <a:p>
            <a:r>
              <a:rPr lang="en-US" dirty="0" smtClean="0"/>
              <a:t>remind the context for the need of data enrichment and integration</a:t>
            </a:r>
          </a:p>
          <a:p>
            <a:r>
              <a:rPr lang="en-US" dirty="0" smtClean="0"/>
              <a:t>explain always why we need this -&gt; justification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34</a:t>
            </a:fld>
            <a:endParaRPr lang="en-US"/>
          </a:p>
        </p:txBody>
      </p:sp>
    </p:spTree>
    <p:extLst>
      <p:ext uri="{BB962C8B-B14F-4D97-AF65-F5344CB8AC3E}">
        <p14:creationId xmlns:p14="http://schemas.microsoft.com/office/powerpoint/2010/main" val="268554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we need a KB ?</a:t>
            </a:r>
          </a:p>
          <a:p>
            <a:r>
              <a:rPr lang="en-US" baseline="0" dirty="0" smtClean="0"/>
              <a:t>explain what is SAP HANA</a:t>
            </a:r>
          </a:p>
          <a:p>
            <a:endParaRPr lang="en-US" baseline="0" dirty="0" smtClean="0"/>
          </a:p>
          <a:p>
            <a:r>
              <a:rPr lang="en-US" baseline="0" dirty="0" smtClean="0"/>
              <a:t>explain KB in HANA</a:t>
            </a:r>
          </a:p>
          <a:p>
            <a:r>
              <a:rPr lang="en-US" baseline="0" dirty="0" smtClean="0"/>
              <a:t>Make it more visual</a:t>
            </a:r>
          </a:p>
          <a:p>
            <a:r>
              <a:rPr lang="en-US" baseline="0" dirty="0" smtClean="0"/>
              <a:t>Focuses on the services the enterprise need</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35</a:t>
            </a:fld>
            <a:endParaRPr lang="en-US"/>
          </a:p>
        </p:txBody>
      </p:sp>
    </p:spTree>
    <p:extLst>
      <p:ext uri="{BB962C8B-B14F-4D97-AF65-F5344CB8AC3E}">
        <p14:creationId xmlns:p14="http://schemas.microsoft.com/office/powerpoint/2010/main" val="1949323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36</a:t>
            </a:fld>
            <a:endParaRPr lang="en-US"/>
          </a:p>
        </p:txBody>
      </p:sp>
    </p:spTree>
    <p:extLst>
      <p:ext uri="{BB962C8B-B14F-4D97-AF65-F5344CB8AC3E}">
        <p14:creationId xmlns:p14="http://schemas.microsoft.com/office/powerpoint/2010/main" val="1110714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37</a:t>
            </a:fld>
            <a:endParaRPr lang="en-US"/>
          </a:p>
        </p:txBody>
      </p:sp>
    </p:spTree>
    <p:extLst>
      <p:ext uri="{BB962C8B-B14F-4D97-AF65-F5344CB8AC3E}">
        <p14:creationId xmlns:p14="http://schemas.microsoft.com/office/powerpoint/2010/main" val="491334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Comma++</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39</a:t>
            </a:fld>
            <a:endParaRPr lang="en-US"/>
          </a:p>
        </p:txBody>
      </p:sp>
    </p:spTree>
    <p:extLst>
      <p:ext uri="{BB962C8B-B14F-4D97-AF65-F5344CB8AC3E}">
        <p14:creationId xmlns:p14="http://schemas.microsoft.com/office/powerpoint/2010/main" val="1079594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40</a:t>
            </a:fld>
            <a:endParaRPr lang="en-US"/>
          </a:p>
        </p:txBody>
      </p:sp>
    </p:spTree>
    <p:extLst>
      <p:ext uri="{BB962C8B-B14F-4D97-AF65-F5344CB8AC3E}">
        <p14:creationId xmlns:p14="http://schemas.microsoft.com/office/powerpoint/2010/main" val="2074943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41</a:t>
            </a:fld>
            <a:endParaRPr lang="en-US"/>
          </a:p>
        </p:txBody>
      </p:sp>
    </p:spTree>
    <p:extLst>
      <p:ext uri="{BB962C8B-B14F-4D97-AF65-F5344CB8AC3E}">
        <p14:creationId xmlns:p14="http://schemas.microsoft.com/office/powerpoint/2010/main" val="125245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42</a:t>
            </a:fld>
            <a:endParaRPr lang="en-US"/>
          </a:p>
        </p:txBody>
      </p:sp>
    </p:spTree>
    <p:extLst>
      <p:ext uri="{BB962C8B-B14F-4D97-AF65-F5344CB8AC3E}">
        <p14:creationId xmlns:p14="http://schemas.microsoft.com/office/powerpoint/2010/main" val="74681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a:t>
            </a:r>
            <a:r>
              <a:rPr lang="en-US" dirty="0" err="1" smtClean="0"/>
              <a:t>Lumira</a:t>
            </a:r>
            <a:r>
              <a:rPr lang="en-US" dirty="0" smtClean="0"/>
              <a:t> a self-service data visualization tool that makes it easy to import data from multiple sources, perform visual BI analysis using intuitive dashboards, interactive maps, charts, and infographics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a:t>
            </a:fld>
            <a:endParaRPr lang="en-US"/>
          </a:p>
        </p:txBody>
      </p:sp>
    </p:spTree>
    <p:extLst>
      <p:ext uri="{BB962C8B-B14F-4D97-AF65-F5344CB8AC3E}">
        <p14:creationId xmlns:p14="http://schemas.microsoft.com/office/powerpoint/2010/main" val="53626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43</a:t>
            </a:fld>
            <a:endParaRPr lang="en-US"/>
          </a:p>
        </p:txBody>
      </p:sp>
    </p:spTree>
    <p:extLst>
      <p:ext uri="{BB962C8B-B14F-4D97-AF65-F5344CB8AC3E}">
        <p14:creationId xmlns:p14="http://schemas.microsoft.com/office/powerpoint/2010/main" val="1103192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44</a:t>
            </a:fld>
            <a:endParaRPr lang="en-US"/>
          </a:p>
        </p:txBody>
      </p:sp>
    </p:spTree>
    <p:extLst>
      <p:ext uri="{BB962C8B-B14F-4D97-AF65-F5344CB8AC3E}">
        <p14:creationId xmlns:p14="http://schemas.microsoft.com/office/powerpoint/2010/main" val="1334735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45</a:t>
            </a:fld>
            <a:endParaRPr lang="en-US"/>
          </a:p>
        </p:txBody>
      </p:sp>
    </p:spTree>
    <p:extLst>
      <p:ext uri="{BB962C8B-B14F-4D97-AF65-F5344CB8AC3E}">
        <p14:creationId xmlns:p14="http://schemas.microsoft.com/office/powerpoint/2010/main" val="1779259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46</a:t>
            </a:fld>
            <a:endParaRPr lang="en-US"/>
          </a:p>
        </p:txBody>
      </p:sp>
    </p:spTree>
    <p:extLst>
      <p:ext uri="{BB962C8B-B14F-4D97-AF65-F5344CB8AC3E}">
        <p14:creationId xmlns:p14="http://schemas.microsoft.com/office/powerpoint/2010/main" val="95072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47</a:t>
            </a:fld>
            <a:endParaRPr lang="en-US"/>
          </a:p>
        </p:txBody>
      </p:sp>
    </p:spTree>
    <p:extLst>
      <p:ext uri="{BB962C8B-B14F-4D97-AF65-F5344CB8AC3E}">
        <p14:creationId xmlns:p14="http://schemas.microsoft.com/office/powerpoint/2010/main" val="45337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48</a:t>
            </a:fld>
            <a:endParaRPr lang="en-US"/>
          </a:p>
        </p:txBody>
      </p:sp>
    </p:spTree>
    <p:extLst>
      <p:ext uri="{BB962C8B-B14F-4D97-AF65-F5344CB8AC3E}">
        <p14:creationId xmlns:p14="http://schemas.microsoft.com/office/powerpoint/2010/main" val="830684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49</a:t>
            </a:fld>
            <a:endParaRPr lang="en-US"/>
          </a:p>
        </p:txBody>
      </p:sp>
    </p:spTree>
    <p:extLst>
      <p:ext uri="{BB962C8B-B14F-4D97-AF65-F5344CB8AC3E}">
        <p14:creationId xmlns:p14="http://schemas.microsoft.com/office/powerpoint/2010/main" val="1151257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Wikipedia tables, tons of data spread over the web .. Html tables .. E.g. Wikipedia .. Semantic interoperability (integration) -&gt; understanding all these tables, what they talk about .. Extracting structured</a:t>
            </a:r>
            <a:r>
              <a:rPr lang="en-US" baseline="0" dirty="0" smtClean="0"/>
              <a:t> data out of them </a:t>
            </a:r>
          </a:p>
          <a:p>
            <a:r>
              <a:rPr lang="en-US" baseline="0" dirty="0" smtClean="0"/>
              <a:t>More and ore data is published .. Life expectancy for data is shortened and quickly replaced by new data -&gt; </a:t>
            </a:r>
          </a:p>
          <a:p>
            <a:r>
              <a:rPr lang="en-US" baseline="0" dirty="0" smtClean="0"/>
              <a:t>Understand small scale data like tables and integrate/aggregate them </a:t>
            </a:r>
          </a:p>
          <a:p>
            <a:r>
              <a:rPr lang="en-US" baseline="0" dirty="0" smtClean="0"/>
              <a:t>Coping with the dynamicity of data (weighted quality)</a:t>
            </a:r>
            <a:endParaRPr lang="en-US" dirty="0" smtClean="0"/>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50</a:t>
            </a:fld>
            <a:endParaRPr lang="en-US"/>
          </a:p>
        </p:txBody>
      </p:sp>
    </p:spTree>
    <p:extLst>
      <p:ext uri="{BB962C8B-B14F-4D97-AF65-F5344CB8AC3E}">
        <p14:creationId xmlns:p14="http://schemas.microsoft.com/office/powerpoint/2010/main" val="16364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51</a:t>
            </a:fld>
            <a:endParaRPr lang="en-US"/>
          </a:p>
        </p:txBody>
      </p:sp>
    </p:spTree>
    <p:extLst>
      <p:ext uri="{BB962C8B-B14F-4D97-AF65-F5344CB8AC3E}">
        <p14:creationId xmlns:p14="http://schemas.microsoft.com/office/powerpoint/2010/main" val="1095818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52</a:t>
            </a:fld>
            <a:endParaRPr lang="en-US"/>
          </a:p>
        </p:txBody>
      </p:sp>
    </p:spTree>
    <p:extLst>
      <p:ext uri="{BB962C8B-B14F-4D97-AF65-F5344CB8AC3E}">
        <p14:creationId xmlns:p14="http://schemas.microsoft.com/office/powerpoint/2010/main" val="670896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p>
          <a:p>
            <a:endParaRPr lang="en-US" dirty="0" smtClean="0"/>
          </a:p>
          <a:p>
            <a:r>
              <a:rPr lang="en-US" dirty="0" smtClean="0"/>
              <a:t>add </a:t>
            </a:r>
            <a:r>
              <a:rPr lang="en-US" dirty="0" err="1" smtClean="0"/>
              <a:t>paul</a:t>
            </a:r>
            <a:r>
              <a:rPr lang="en-US" dirty="0" smtClean="0"/>
              <a:t>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a:t>
            </a:fld>
            <a:endParaRPr lang="en-US"/>
          </a:p>
        </p:txBody>
      </p:sp>
    </p:spTree>
    <p:extLst>
      <p:ext uri="{BB962C8B-B14F-4D97-AF65-F5344CB8AC3E}">
        <p14:creationId xmlns:p14="http://schemas.microsoft.com/office/powerpoint/2010/main" val="881238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Flemming</a:t>
            </a:r>
            <a:r>
              <a:rPr lang="en-US" sz="1200" kern="1200" dirty="0" smtClean="0">
                <a:solidFill>
                  <a:schemeClr val="tx1"/>
                </a:solidFill>
                <a:latin typeface="+mn-lt"/>
                <a:ea typeface="+mn-ea"/>
                <a:cs typeface="+mn-cs"/>
              </a:rPr>
              <a:t> 2010</a:t>
            </a:r>
          </a:p>
          <a:p>
            <a:r>
              <a:rPr lang="en-US" sz="1200" kern="1200" dirty="0" err="1" smtClean="0">
                <a:solidFill>
                  <a:schemeClr val="tx1"/>
                </a:solidFill>
                <a:latin typeface="+mn-lt"/>
                <a:ea typeface="+mn-ea"/>
                <a:cs typeface="+mn-cs"/>
              </a:rPr>
              <a:t>Zaveri</a:t>
            </a:r>
            <a:r>
              <a:rPr lang="en-US" sz="1200" kern="1200" dirty="0" smtClean="0">
                <a:solidFill>
                  <a:schemeClr val="tx1"/>
                </a:solidFill>
                <a:latin typeface="+mn-lt"/>
                <a:ea typeface="+mn-ea"/>
                <a:cs typeface="+mn-cs"/>
              </a:rPr>
              <a:t> 2012</a:t>
            </a:r>
          </a:p>
          <a:p>
            <a:r>
              <a:rPr lang="en-US" sz="1200" kern="1200" dirty="0" smtClean="0">
                <a:solidFill>
                  <a:schemeClr val="tx1"/>
                </a:solidFill>
                <a:latin typeface="+mn-lt"/>
                <a:ea typeface="+mn-ea"/>
                <a:cs typeface="+mn-cs"/>
              </a:rPr>
              <a:t>Berners-Lee 2006</a:t>
            </a:r>
          </a:p>
          <a:p>
            <a:r>
              <a:rPr lang="en-US" sz="1200" kern="1200" dirty="0" err="1" smtClean="0">
                <a:solidFill>
                  <a:schemeClr val="tx1"/>
                </a:solidFill>
                <a:latin typeface="+mn-lt"/>
                <a:ea typeface="+mn-ea"/>
                <a:cs typeface="+mn-cs"/>
              </a:rPr>
              <a:t>Kontokostas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Ruckhaus</a:t>
            </a:r>
            <a:r>
              <a:rPr lang="en-US" sz="1200" kern="1200" dirty="0" smtClean="0">
                <a:solidFill>
                  <a:schemeClr val="tx1"/>
                </a:solidFill>
                <a:latin typeface="+mn-lt"/>
                <a:ea typeface="+mn-ea"/>
                <a:cs typeface="+mn-cs"/>
              </a:rPr>
              <a:t> 2014</a:t>
            </a:r>
          </a:p>
          <a:p>
            <a:r>
              <a:rPr lang="en-US" sz="1200" kern="1200" dirty="0" err="1" smtClean="0">
                <a:solidFill>
                  <a:schemeClr val="tx1"/>
                </a:solidFill>
                <a:latin typeface="+mn-lt"/>
                <a:ea typeface="+mn-ea"/>
                <a:cs typeface="+mn-cs"/>
              </a:rPr>
              <a:t>Cherix</a:t>
            </a:r>
            <a:r>
              <a:rPr lang="en-US" sz="1200" kern="1200" dirty="0" smtClean="0">
                <a:solidFill>
                  <a:schemeClr val="tx1"/>
                </a:solidFill>
                <a:latin typeface="+mn-lt"/>
                <a:ea typeface="+mn-ea"/>
                <a:cs typeface="+mn-cs"/>
              </a:rPr>
              <a:t> 2014</a:t>
            </a:r>
          </a:p>
        </p:txBody>
      </p:sp>
      <p:sp>
        <p:nvSpPr>
          <p:cNvPr id="4" name="Slide Number Placeholder 3"/>
          <p:cNvSpPr>
            <a:spLocks noGrp="1"/>
          </p:cNvSpPr>
          <p:nvPr>
            <p:ph type="sldNum" sz="quarter" idx="10"/>
          </p:nvPr>
        </p:nvSpPr>
        <p:spPr/>
        <p:txBody>
          <a:bodyPr/>
          <a:lstStyle/>
          <a:p>
            <a:fld id="{C5E0F4C5-4A2F-B443-A957-BF2BFE1E1DAF}" type="slidenum">
              <a:rPr lang="en-US" smtClean="0"/>
              <a:t>53</a:t>
            </a:fld>
            <a:endParaRPr lang="en-US"/>
          </a:p>
        </p:txBody>
      </p:sp>
    </p:spTree>
    <p:extLst>
      <p:ext uri="{BB962C8B-B14F-4D97-AF65-F5344CB8AC3E}">
        <p14:creationId xmlns:p14="http://schemas.microsoft.com/office/powerpoint/2010/main" val="1907916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and open problem</a:t>
            </a:r>
          </a:p>
          <a:p>
            <a:r>
              <a:rPr lang="en-US" dirty="0" smtClean="0"/>
              <a:t>add to the perspectives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57</a:t>
            </a:fld>
            <a:endParaRPr lang="en-US"/>
          </a:p>
        </p:txBody>
      </p:sp>
    </p:spTree>
    <p:extLst>
      <p:ext uri="{BB962C8B-B14F-4D97-AF65-F5344CB8AC3E}">
        <p14:creationId xmlns:p14="http://schemas.microsoft.com/office/powerpoint/2010/main" val="563095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dirty="0" err="1" smtClean="0"/>
              <a:t>roomba</a:t>
            </a:r>
            <a:r>
              <a:rPr lang="en-US" dirty="0" smtClean="0"/>
              <a:t> we have new insights / </a:t>
            </a:r>
            <a:r>
              <a:rPr lang="en-US" dirty="0" err="1" smtClean="0"/>
              <a:t>qunaitfy</a:t>
            </a:r>
            <a:r>
              <a:rPr lang="en-US" dirty="0" smtClean="0"/>
              <a:t> what was felt about </a:t>
            </a:r>
            <a:r>
              <a:rPr lang="en-US" dirty="0" err="1" smtClean="0"/>
              <a:t>th</a:t>
            </a:r>
            <a:r>
              <a:rPr lang="en-US" dirty="0" smtClean="0"/>
              <a:t> equality of LOD</a:t>
            </a:r>
          </a:p>
          <a:p>
            <a:r>
              <a:rPr lang="en-US" dirty="0" smtClean="0"/>
              <a:t>We can</a:t>
            </a:r>
            <a:r>
              <a:rPr lang="en-US" baseline="0" dirty="0" smtClean="0"/>
              <a:t> also measure </a:t>
            </a:r>
            <a:r>
              <a:rPr lang="en-US" baseline="0" dirty="0" err="1" smtClean="0"/>
              <a:t>improvmenets</a:t>
            </a:r>
            <a:r>
              <a:rPr lang="en-US" baseline="0" dirty="0" smtClean="0"/>
              <a:t> / evolves with time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59</a:t>
            </a:fld>
            <a:endParaRPr lang="en-US"/>
          </a:p>
        </p:txBody>
      </p:sp>
    </p:spTree>
    <p:extLst>
      <p:ext uri="{BB962C8B-B14F-4D97-AF65-F5344CB8AC3E}">
        <p14:creationId xmlns:p14="http://schemas.microsoft.com/office/powerpoint/2010/main" val="144409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errors and top </a:t>
            </a:r>
            <a:r>
              <a:rPr lang="en-US" dirty="0" err="1" smtClean="0"/>
              <a:t>imporvements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60</a:t>
            </a:fld>
            <a:endParaRPr lang="en-US"/>
          </a:p>
        </p:txBody>
      </p:sp>
    </p:spTree>
    <p:extLst>
      <p:ext uri="{BB962C8B-B14F-4D97-AF65-F5344CB8AC3E}">
        <p14:creationId xmlns:p14="http://schemas.microsoft.com/office/powerpoint/2010/main" val="8571322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211 (63.17%) resources do not have valid </a:t>
            </a:r>
            <a:r>
              <a:rPr lang="en-US" sz="1200" b="0" i="0" u="none" strike="noStrike" kern="1200" baseline="0" dirty="0" err="1" smtClean="0">
                <a:solidFill>
                  <a:schemeClr val="tx1"/>
                </a:solidFill>
                <a:latin typeface="+mn-lt"/>
                <a:ea typeface="+mn-ea"/>
                <a:cs typeface="+mn-cs"/>
              </a:rPr>
              <a:t>resource_type</a:t>
            </a:r>
            <a:r>
              <a:rPr lang="en-US" sz="1200" b="0" i="0" u="none" strike="noStrike" kern="1200" baseline="0" dirty="0" smtClean="0">
                <a:solidFill>
                  <a:schemeClr val="tx1"/>
                </a:solidFill>
                <a:latin typeface="+mn-lt"/>
                <a:ea typeface="+mn-ea"/>
                <a:cs typeface="+mn-cs"/>
              </a:rPr>
              <a:t> , 112 (33.53%) are files,</a:t>
            </a:r>
          </a:p>
          <a:p>
            <a:r>
              <a:rPr lang="en-US" sz="1200" b="0" i="0" u="none" strike="noStrike" kern="1200" baseline="0" dirty="0" smtClean="0">
                <a:solidFill>
                  <a:schemeClr val="tx1"/>
                </a:solidFill>
                <a:latin typeface="+mn-lt"/>
                <a:ea typeface="+mn-ea"/>
                <a:cs typeface="+mn-cs"/>
              </a:rPr>
              <a:t>8 (2.39%) a re metadata and one (0.029%) are example and documentation types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61</a:t>
            </a:fld>
            <a:endParaRPr lang="en-US"/>
          </a:p>
        </p:txBody>
      </p:sp>
    </p:spTree>
    <p:extLst>
      <p:ext uri="{BB962C8B-B14F-4D97-AF65-F5344CB8AC3E}">
        <p14:creationId xmlns:p14="http://schemas.microsoft.com/office/powerpoint/2010/main" val="2141817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62</a:t>
            </a:fld>
            <a:endParaRPr lang="en-US"/>
          </a:p>
        </p:txBody>
      </p:sp>
    </p:spTree>
    <p:extLst>
      <p:ext uri="{BB962C8B-B14F-4D97-AF65-F5344CB8AC3E}">
        <p14:creationId xmlns:p14="http://schemas.microsoft.com/office/powerpoint/2010/main" val="1123427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65</a:t>
            </a:fld>
            <a:endParaRPr lang="en-US"/>
          </a:p>
        </p:txBody>
      </p:sp>
    </p:spTree>
    <p:extLst>
      <p:ext uri="{BB962C8B-B14F-4D97-AF65-F5344CB8AC3E}">
        <p14:creationId xmlns:p14="http://schemas.microsoft.com/office/powerpoint/2010/main" val="784427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the challenges to the personas</a:t>
            </a:r>
          </a:p>
          <a:p>
            <a:r>
              <a:rPr lang="en-US" dirty="0" smtClean="0"/>
              <a:t>Provide examples</a:t>
            </a:r>
          </a:p>
          <a:p>
            <a:r>
              <a:rPr lang="en-US" dirty="0" smtClean="0"/>
              <a:t>add colors</a:t>
            </a:r>
            <a:r>
              <a:rPr lang="en-US" baseline="0" dirty="0" smtClean="0"/>
              <a:t> coding as well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a:t>
            </a:fld>
            <a:endParaRPr lang="en-US"/>
          </a:p>
        </p:txBody>
      </p:sp>
    </p:spTree>
    <p:extLst>
      <p:ext uri="{BB962C8B-B14F-4D97-AF65-F5344CB8AC3E}">
        <p14:creationId xmlns:p14="http://schemas.microsoft.com/office/powerpoint/2010/main" val="21192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8</a:t>
            </a:fld>
            <a:endParaRPr lang="en-US"/>
          </a:p>
        </p:txBody>
      </p:sp>
    </p:spTree>
    <p:extLst>
      <p:ext uri="{BB962C8B-B14F-4D97-AF65-F5344CB8AC3E}">
        <p14:creationId xmlns:p14="http://schemas.microsoft.com/office/powerpoint/2010/main" val="116390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9</a:t>
            </a:fld>
            <a:endParaRPr lang="en-US"/>
          </a:p>
        </p:txBody>
      </p:sp>
    </p:spTree>
    <p:extLst>
      <p:ext uri="{BB962C8B-B14F-4D97-AF65-F5344CB8AC3E}">
        <p14:creationId xmlns:p14="http://schemas.microsoft.com/office/powerpoint/2010/main" val="129134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the audience with the problem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10</a:t>
            </a:fld>
            <a:endParaRPr lang="en-US"/>
          </a:p>
        </p:txBody>
      </p:sp>
    </p:spTree>
    <p:extLst>
      <p:ext uri="{BB962C8B-B14F-4D97-AF65-F5344CB8AC3E}">
        <p14:creationId xmlns:p14="http://schemas.microsoft.com/office/powerpoint/2010/main" val="152899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44D35-DCDE-EA47-A0C0-AD84D8007DAF}"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B7932-FDFF-CE4B-A958-0156CC812F22}"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7C826-11C2-5549-B802-569B76190CA5}"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C105E-EB60-7F46-86CA-C261CE5032B1}"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4B44E-34AC-9A41-8EC5-0F54509975AA}"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2C645-B1B0-854F-9F19-5D6BD84110FE}"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280E63-77F7-6A4F-916E-8CBBCFBB079E}" type="datetime1">
              <a:rPr lang="en-GB" smtClean="0"/>
              <a:t>15/12/2015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F95B0E-8AA5-2941-B037-08A4D166FD93}" type="datetime1">
              <a:rPr lang="en-GB" smtClean="0"/>
              <a:t>15/12/2015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25623" y="6459784"/>
            <a:ext cx="1312025"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27FCFA-731E-6D43-967A-2CDB0C4BEA9A}" type="datetime1">
              <a:rPr lang="en-GB" smtClean="0"/>
              <a:t>15/12/2015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8625623" y="6460404"/>
            <a:ext cx="1312025" cy="365125"/>
          </a:xfr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B03C93-26BC-1641-A25D-2D593F8F84A2}" type="datetime1">
              <a:rPr lang="en-GB" smtClean="0"/>
              <a:t>15/12/2015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02EAE9-8399-8E43-9ABA-FE224D371599}"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22C001-6038-8847-988D-BBB0F3BB7EA0}" type="datetime1">
              <a:rPr lang="en-GB" smtClean="0"/>
              <a:t>15/12/2015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mailto:me@ahmadassaf.com" TargetMode="External"/><Relationship Id="rId7" Type="http://schemas.openxmlformats.org/officeDocument/2006/relationships/hyperlink" Target="http://twitter.com/ahmadaassaf" TargetMode="External"/><Relationship Id="rId8"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0.png"/><Relationship Id="rId5" Type="http://schemas.openxmlformats.org/officeDocument/2006/relationships/image" Target="../media/image15.tiff"/><Relationship Id="rId6"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1.emf"/><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tiff"/><Relationship Id="rId8" Type="http://schemas.openxmlformats.org/officeDocument/2006/relationships/image" Target="../media/image45.em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7.tiff"/><Relationship Id="rId5" Type="http://schemas.openxmlformats.org/officeDocument/2006/relationships/image" Target="../media/image48.tiff"/><Relationship Id="rId6" Type="http://schemas.openxmlformats.org/officeDocument/2006/relationships/image" Target="../media/image49.tiff"/><Relationship Id="rId7" Type="http://schemas.openxmlformats.org/officeDocument/2006/relationships/image" Target="../media/image50.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58.tiff"/><Relationship Id="rId12" Type="http://schemas.openxmlformats.org/officeDocument/2006/relationships/image" Target="../media/image49.tiff"/><Relationship Id="rId13" Type="http://schemas.openxmlformats.org/officeDocument/2006/relationships/image" Target="../media/image50.tiff"/><Relationship Id="rId14" Type="http://schemas.openxmlformats.org/officeDocument/2006/relationships/image" Target="../media/image48.tiff"/><Relationship Id="rId15" Type="http://schemas.openxmlformats.org/officeDocument/2006/relationships/image" Target="../media/image47.tiff"/><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0" Type="http://schemas.openxmlformats.org/officeDocument/2006/relationships/image" Target="../media/image57.tiff"/></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9.tiff"/><Relationship Id="rId5" Type="http://schemas.openxmlformats.org/officeDocument/2006/relationships/image" Target="../media/image50.tiff"/><Relationship Id="rId6" Type="http://schemas.openxmlformats.org/officeDocument/2006/relationships/image" Target="../media/image48.tiff"/><Relationship Id="rId7" Type="http://schemas.openxmlformats.org/officeDocument/2006/relationships/image" Target="../media/image47.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7.tiff"/><Relationship Id="rId5" Type="http://schemas.openxmlformats.org/officeDocument/2006/relationships/image" Target="../media/image52.tiff"/><Relationship Id="rId6" Type="http://schemas.openxmlformats.org/officeDocument/2006/relationships/image" Target="../media/image62.tif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s://certificates.theodi.org/en/" TargetMode="External"/><Relationship Id="rId5" Type="http://schemas.openxmlformats.org/officeDocument/2006/relationships/hyperlink" Target="https://project-open-data.cio.gov/" TargetMode="External"/><Relationship Id="rId6" Type="http://schemas.openxmlformats.org/officeDocument/2006/relationships/hyperlink" Target="http://validator.lod-cloud.net/" TargetMode="Externa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3.png"/><Relationship Id="rId5" Type="http://schemas.openxmlformats.org/officeDocument/2006/relationships/hyperlink" Target="https://github.com/ahmadassaf/opendata-checker/" TargetMode="External"/><Relationship Id="rId6" Type="http://schemas.openxmlformats.org/officeDocument/2006/relationships/image" Target="../media/image64.tif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3.xml"/><Relationship Id="rId5" Type="http://schemas.openxmlformats.org/officeDocument/2006/relationships/image" Target="../media/image65.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4.tiff"/><Relationship Id="rId5" Type="http://schemas.openxmlformats.org/officeDocument/2006/relationships/image" Target="../media/image27.tiff"/><Relationship Id="rId6" Type="http://schemas.openxmlformats.org/officeDocument/2006/relationships/image" Target="../media/image68.tif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73.tiff"/><Relationship Id="rId8"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75.tiff"/><Relationship Id="rId6" Type="http://schemas.openxmlformats.org/officeDocument/2006/relationships/image" Target="../media/image76.tiff"/><Relationship Id="rId7" Type="http://schemas.openxmlformats.org/officeDocument/2006/relationships/image" Target="../media/image77.png"/><Relationship Id="rId8" Type="http://schemas.openxmlformats.org/officeDocument/2006/relationships/image" Target="../media/image78.tiff"/><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6.tiff"/><Relationship Id="rId5"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87.png"/><Relationship Id="rId6" Type="http://schemas.openxmlformats.org/officeDocument/2006/relationships/image" Target="../media/image88.tiff"/><Relationship Id="rId7" Type="http://schemas.openxmlformats.org/officeDocument/2006/relationships/image" Target="../media/image89.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6.tiff"/><Relationship Id="rId5" Type="http://schemas.openxmlformats.org/officeDocument/2006/relationships/image" Target="../media/image91.tiff"/><Relationship Id="rId6"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9" Type="http://schemas.openxmlformats.org/officeDocument/2006/relationships/image" Target="../media/image99.png"/><Relationship Id="rId20" Type="http://schemas.openxmlformats.org/officeDocument/2006/relationships/image" Target="../media/image105.tiff"/><Relationship Id="rId21" Type="http://schemas.openxmlformats.org/officeDocument/2006/relationships/image" Target="../media/image106.tiff"/><Relationship Id="rId22" Type="http://schemas.openxmlformats.org/officeDocument/2006/relationships/image" Target="../media/image107.tiff"/><Relationship Id="rId23" Type="http://schemas.openxmlformats.org/officeDocument/2006/relationships/image" Target="../media/image108.png"/><Relationship Id="rId24" Type="http://schemas.openxmlformats.org/officeDocument/2006/relationships/image" Target="../media/image109.png"/><Relationship Id="rId10" Type="http://schemas.openxmlformats.org/officeDocument/2006/relationships/image" Target="../media/image100.png"/><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hyperlink" Target="http://bit.ly/qwe1k" TargetMode="External"/><Relationship Id="rId14" Type="http://schemas.openxmlformats.org/officeDocument/2006/relationships/image" Target="../media/image103.tiff"/><Relationship Id="rId15" Type="http://schemas.openxmlformats.org/officeDocument/2006/relationships/image" Target="../media/image18.tiff"/><Relationship Id="rId16" Type="http://schemas.openxmlformats.org/officeDocument/2006/relationships/image" Target="../media/image23.tiff"/><Relationship Id="rId17" Type="http://schemas.openxmlformats.org/officeDocument/2006/relationships/image" Target="../media/image24.tiff"/><Relationship Id="rId18" Type="http://schemas.openxmlformats.org/officeDocument/2006/relationships/hyperlink" Target="http://creativecommons.org/tag/open-definition" TargetMode="External"/><Relationship Id="rId19" Type="http://schemas.openxmlformats.org/officeDocument/2006/relationships/image" Target="../media/image104.tiff"/><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93.png"/><Relationship Id="rId4" Type="http://schemas.openxmlformats.org/officeDocument/2006/relationships/image" Target="../media/image94.tiff"/><Relationship Id="rId5" Type="http://schemas.openxmlformats.org/officeDocument/2006/relationships/image" Target="../media/image95.gif"/><Relationship Id="rId6" Type="http://schemas.openxmlformats.org/officeDocument/2006/relationships/image" Target="../media/image96.gif"/><Relationship Id="rId7" Type="http://schemas.openxmlformats.org/officeDocument/2006/relationships/image" Target="../media/image97.png"/><Relationship Id="rId8"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tiff"/><Relationship Id="rId13" Type="http://schemas.openxmlformats.org/officeDocument/2006/relationships/image" Target="../media/image25.tiff"/><Relationship Id="rId14" Type="http://schemas.openxmlformats.org/officeDocument/2006/relationships/image" Target="../media/image26.tiff"/><Relationship Id="rId15" Type="http://schemas.openxmlformats.org/officeDocument/2006/relationships/hyperlink" Target="http://go.sap.com/product/analytics/lumira.html" TargetMode="External"/><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9" Type="http://schemas.openxmlformats.org/officeDocument/2006/relationships/image" Target="../media/image21.tiff"/><Relationship Id="rId10" Type="http://schemas.openxmlformats.org/officeDocument/2006/relationships/image" Target="../media/image2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6.tiff"/></Relationships>
</file>

<file path=ppt/slides/_rels/slide5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0.tiff"/><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0.tiff"/><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www.w3.org/DesignIssues/LinkedData" TargetMode="Externa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hyperlink" Target="http://ahmadassaf.com/" TargetMode="External"/><Relationship Id="rId4" Type="http://schemas.openxmlformats.org/officeDocument/2006/relationships/hyperlink" Target="http://twitter.com/ahmadaassaf" TargetMode="External"/><Relationship Id="rId5" Type="http://schemas.openxmlformats.org/officeDocument/2006/relationships/hyperlink" Target="http://github.com/ahmadassaf" TargetMode="External"/><Relationship Id="rId6" Type="http://schemas.openxmlformats.org/officeDocument/2006/relationships/image" Target="../media/image5.tiff"/><Relationship Id="rId7" Type="http://schemas.openxmlformats.org/officeDocument/2006/relationships/image" Target="../media/image111.tiff"/><Relationship Id="rId8" Type="http://schemas.openxmlformats.org/officeDocument/2006/relationships/image" Target="../media/image64.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5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5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2.emf"/><Relationship Id="rId5" Type="http://schemas.openxmlformats.org/officeDocument/2006/relationships/image" Target="../media/image113.em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hmadassaf/opendata-checker/blob/master/util/licenseMappings.json" TargetMode="External"/><Relationship Id="rId4" Type="http://schemas.openxmlformats.org/officeDocument/2006/relationships/image" Target="../media/image64.tiff"/><Relationship Id="rId5" Type="http://schemas.openxmlformats.org/officeDocument/2006/relationships/image" Target="../media/image114.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5.png"/><Relationship Id="rId5"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7" Type="http://schemas.openxmlformats.org/officeDocument/2006/relationships/image" Target="../media/image34.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Enabling Self-service Data Provisioning through Semantic Enrichment of Data</a:t>
            </a:r>
            <a:endParaRPr lang="en-US" sz="4000" dirty="0"/>
          </a:p>
        </p:txBody>
      </p:sp>
      <p:sp>
        <p:nvSpPr>
          <p:cNvPr id="3" name="Subtitle 2"/>
          <p:cNvSpPr>
            <a:spLocks noGrp="1"/>
          </p:cNvSpPr>
          <p:nvPr>
            <p:ph type="subTitle" idx="1"/>
          </p:nvPr>
        </p:nvSpPr>
        <p:spPr>
          <a:xfrm>
            <a:off x="1100051" y="4455620"/>
            <a:ext cx="10058400" cy="1817062"/>
          </a:xfrm>
        </p:spPr>
        <p:txBody>
          <a:bodyPr>
            <a:normAutofit/>
          </a:bodyPr>
          <a:lstStyle/>
          <a:p>
            <a:r>
              <a:rPr lang="en-US" sz="3300" b="1" u="sng" cap="none" dirty="0" smtClean="0"/>
              <a:t>Ahmad Assaf</a:t>
            </a:r>
          </a:p>
          <a:p>
            <a:endParaRPr lang="en-US" b="1" u="sng" cap="none" dirty="0"/>
          </a:p>
          <a:p>
            <a:r>
              <a:rPr lang="en-US" b="1" cap="none" dirty="0" smtClean="0"/>
              <a:t>Supervisors</a:t>
            </a:r>
            <a:r>
              <a:rPr lang="en-US" b="1" cap="none" dirty="0"/>
              <a:t>: </a:t>
            </a:r>
            <a:r>
              <a:rPr lang="en-US" b="1" cap="none" dirty="0" err="1"/>
              <a:t>Raphaël</a:t>
            </a:r>
            <a:r>
              <a:rPr lang="en-US" b="1" cap="none" dirty="0"/>
              <a:t> </a:t>
            </a:r>
            <a:r>
              <a:rPr lang="en-US" b="1" cap="none" dirty="0" err="1" smtClean="0"/>
              <a:t>Troncy</a:t>
            </a:r>
            <a:r>
              <a:rPr lang="en-US" b="1" cap="none" dirty="0" smtClean="0"/>
              <a:t> and </a:t>
            </a:r>
            <a:r>
              <a:rPr lang="en-US" b="1" cap="none" dirty="0" err="1" smtClean="0"/>
              <a:t>Aline</a:t>
            </a:r>
            <a:r>
              <a:rPr lang="en-US" b="1" cap="none" dirty="0" smtClean="0"/>
              <a:t> </a:t>
            </a:r>
            <a:r>
              <a:rPr lang="en-US" b="1" cap="none" dirty="0" err="1" smtClean="0"/>
              <a:t>Senart</a:t>
            </a:r>
            <a:endParaRPr lang="en-US" cap="none"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03457" y="5447264"/>
            <a:ext cx="1755763" cy="825418"/>
          </a:xfrm>
          <a:prstGeom prst="rect">
            <a:avLst/>
          </a:prstGeom>
        </p:spPr>
      </p:pic>
      <p:grpSp>
        <p:nvGrpSpPr>
          <p:cNvPr id="7" name="Group 6"/>
          <p:cNvGrpSpPr/>
          <p:nvPr/>
        </p:nvGrpSpPr>
        <p:grpSpPr>
          <a:xfrm>
            <a:off x="0" y="6464270"/>
            <a:ext cx="14171177" cy="353683"/>
            <a:chOff x="0" y="6464270"/>
            <a:chExt cx="14171177" cy="353683"/>
          </a:xfrm>
        </p:grpSpPr>
        <p:sp>
          <p:nvSpPr>
            <p:cNvPr id="8" name="TextBox 7"/>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9" name="TextBox 8"/>
            <p:cNvSpPr txBox="1"/>
            <p:nvPr/>
          </p:nvSpPr>
          <p:spPr>
            <a:xfrm>
              <a:off x="10475139" y="6510176"/>
              <a:ext cx="3696038" cy="307777"/>
            </a:xfrm>
            <a:prstGeom prst="rect">
              <a:avLst/>
            </a:prstGeom>
            <a:noFill/>
          </p:spPr>
          <p:txBody>
            <a:bodyPr wrap="square" rtlCol="0">
              <a:spAutoFit/>
            </a:bodyPr>
            <a:lstStyle/>
            <a:p>
              <a:r>
                <a:rPr lang="en-US" sz="1400" b="1" dirty="0" smtClean="0">
                  <a:solidFill>
                    <a:schemeClr val="bg1"/>
                  </a:solidFill>
                  <a:latin typeface="+mj-lt"/>
                </a:rPr>
                <a:t>18</a:t>
              </a:r>
              <a:r>
                <a:rPr lang="en-US" sz="1400" b="1" baseline="30000" dirty="0" smtClean="0">
                  <a:solidFill>
                    <a:schemeClr val="bg1"/>
                  </a:solidFill>
                  <a:latin typeface="+mj-lt"/>
                </a:rPr>
                <a:t>th</a:t>
              </a:r>
              <a:r>
                <a:rPr lang="en-US" sz="1400" b="1" dirty="0" smtClean="0">
                  <a:solidFill>
                    <a:schemeClr val="bg1"/>
                  </a:solidFill>
                  <a:latin typeface="+mj-lt"/>
                </a:rPr>
                <a:t> December 2015</a:t>
              </a:r>
              <a:endParaRPr lang="en-US" sz="1400" dirty="0">
                <a:solidFill>
                  <a:schemeClr val="bg1"/>
                </a:solidFill>
                <a:latin typeface="+mj-lt"/>
              </a:endParaRPr>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2377" y="27855"/>
            <a:ext cx="3110781" cy="240378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49" y="6015"/>
            <a:ext cx="2534599" cy="1459062"/>
          </a:xfrm>
          <a:prstGeom prst="rect">
            <a:avLst/>
          </a:prstGeom>
        </p:spPr>
      </p:pic>
      <p:grpSp>
        <p:nvGrpSpPr>
          <p:cNvPr id="10" name="Group 9"/>
          <p:cNvGrpSpPr/>
          <p:nvPr/>
        </p:nvGrpSpPr>
        <p:grpSpPr>
          <a:xfrm>
            <a:off x="1097280" y="4325112"/>
            <a:ext cx="4871847" cy="1061829"/>
            <a:chOff x="519229" y="3289636"/>
            <a:chExt cx="4871847" cy="1061829"/>
          </a:xfrm>
        </p:grpSpPr>
        <p:sp>
          <p:nvSpPr>
            <p:cNvPr id="11" name="TextBox 10"/>
            <p:cNvSpPr txBox="1"/>
            <p:nvPr/>
          </p:nvSpPr>
          <p:spPr>
            <a:xfrm>
              <a:off x="519229" y="3289636"/>
              <a:ext cx="4871847" cy="1061829"/>
            </a:xfrm>
            <a:prstGeom prst="rect">
              <a:avLst/>
            </a:prstGeom>
            <a:noFill/>
          </p:spPr>
          <p:txBody>
            <a:bodyPr wrap="none" rtlCol="0">
              <a:spAutoFit/>
            </a:bodyPr>
            <a:lstStyle/>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6"/>
                </a:rPr>
                <a:t>me@ahmadassaf.com</a:t>
              </a:r>
              <a:r>
                <a:rPr lang="en-US" dirty="0">
                  <a:latin typeface="Andale Mono" charset="0"/>
                  <a:ea typeface="Andale Mono" charset="0"/>
                  <a:cs typeface="Andale Mono" charset="0"/>
                </a:rPr>
                <a:t> </a:t>
              </a:r>
              <a:r>
                <a:rPr lang="en-US" dirty="0" smtClean="0">
                  <a:latin typeface="Andale Mono" charset="0"/>
                  <a:ea typeface="Andale Mono" charset="0"/>
                  <a:cs typeface="Andale Mono" charset="0"/>
                </a:rPr>
                <a:t>    </a:t>
              </a:r>
              <a:r>
                <a:rPr lang="en-US" dirty="0" smtClean="0">
                  <a:latin typeface="Andale Mono" charset="0"/>
                  <a:ea typeface="Andale Mono" charset="0"/>
                  <a:cs typeface="Andale Mono" charset="0"/>
                  <a:hlinkClick r:id="rId7"/>
                </a:rPr>
                <a:t>@ahmadaassaf</a:t>
              </a:r>
              <a:endParaRPr lang="en-US" dirty="0" smtClean="0">
                <a:latin typeface="Andale Mono" charset="0"/>
                <a:ea typeface="Andale Mono" charset="0"/>
                <a:cs typeface="Andale Mono" charset="0"/>
              </a:endParaRPr>
            </a:p>
          </p:txBody>
        </p:sp>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2362" y="4012917"/>
              <a:ext cx="260417" cy="260417"/>
            </a:xfrm>
            <a:prstGeom prst="rect">
              <a:avLst/>
            </a:prstGeom>
          </p:spPr>
        </p:pic>
      </p:gr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a:t>
            </a:r>
          </a:p>
          <a:p>
            <a:pPr marL="0" lvl="1" algn="ctr"/>
            <a:endParaRPr lang="en-US" sz="4000" dirty="0" smtClean="0">
              <a:latin typeface="+mj-lt"/>
            </a:endParaRPr>
          </a:p>
          <a:p>
            <a:pPr marL="0" lvl="1" algn="ctr"/>
            <a:r>
              <a:rPr lang="en-US" sz="4000" dirty="0" smtClean="0">
                <a:latin typeface="+mj-lt"/>
              </a:rPr>
              <a:t>Towards A </a:t>
            </a:r>
            <a:r>
              <a:rPr lang="en-US" sz="4000" u="sng" dirty="0" smtClean="0">
                <a:latin typeface="+mj-lt"/>
              </a:rPr>
              <a:t>Complete</a:t>
            </a:r>
            <a:r>
              <a:rPr lang="en-US" sz="4000" dirty="0" smtClean="0">
                <a:latin typeface="+mj-lt"/>
              </a:rPr>
              <a:t> Dataset Profile</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10</a:t>
            </a:fld>
            <a:endParaRPr lang="en-US" dirty="0"/>
          </a:p>
        </p:txBody>
      </p:sp>
      <p:sp>
        <p:nvSpPr>
          <p:cNvPr id="12" name="TextBox 11"/>
          <p:cNvSpPr txBox="1"/>
          <p:nvPr/>
        </p:nvSpPr>
        <p:spPr>
          <a:xfrm>
            <a:off x="882434" y="3146975"/>
            <a:ext cx="4644156" cy="3046988"/>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Maintenance &amp; Discovery</a:t>
            </a:r>
          </a:p>
          <a:p>
            <a:pPr marL="285750" indent="-285750">
              <a:buFont typeface="Wingdings" charset="2"/>
              <a:buChar char="§"/>
            </a:pPr>
            <a:r>
              <a:rPr lang="en-US" sz="2400" dirty="0" smtClean="0">
                <a:latin typeface="+mj-lt"/>
              </a:rPr>
              <a:t>Dataset Quality	</a:t>
            </a: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Data Portals/Data Management Systems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11</a:t>
            </a:fld>
            <a:endParaRPr lang="en-US" dirty="0">
              <a:latin typeface="+mj-lt"/>
            </a:endParaRPr>
          </a:p>
        </p:txBody>
      </p:sp>
      <p:sp>
        <p:nvSpPr>
          <p:cNvPr id="12" name="TextBox 11"/>
          <p:cNvSpPr txBox="1"/>
          <p:nvPr/>
        </p:nvSpPr>
        <p:spPr>
          <a:xfrm>
            <a:off x="161166" y="2490086"/>
            <a:ext cx="5951174"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Entry points to discover published datasets</a:t>
            </a:r>
          </a:p>
          <a:p>
            <a:pPr marL="285750" indent="-285750">
              <a:lnSpc>
                <a:spcPct val="150000"/>
              </a:lnSpc>
              <a:buFont typeface="Wingdings" charset="2"/>
              <a:buChar char="§"/>
            </a:pPr>
            <a:r>
              <a:rPr lang="en-US" sz="2400" dirty="0" smtClean="0">
                <a:latin typeface="+mj-lt"/>
              </a:rPr>
              <a:t>Curated collection of datasets metadata providing a set discovery and integration services</a:t>
            </a:r>
          </a:p>
          <a:p>
            <a:pPr marL="285750" indent="-285750">
              <a:lnSpc>
                <a:spcPct val="150000"/>
              </a:lnSpc>
              <a:buFont typeface="Wingdings" charset="2"/>
              <a:buChar char="§"/>
            </a:pPr>
            <a:r>
              <a:rPr lang="en-US" sz="2400" dirty="0" smtClean="0">
                <a:latin typeface="+mj-lt"/>
              </a:rPr>
              <a:t>Built on top of Data Management Systems (</a:t>
            </a:r>
            <a:r>
              <a:rPr lang="en-US" sz="2400" b="1" dirty="0" smtClean="0">
                <a:latin typeface="+mj-lt"/>
              </a:rPr>
              <a:t>DMS</a:t>
            </a:r>
            <a:r>
              <a:rPr lang="en-US" sz="2400" dirty="0" smtClean="0">
                <a:latin typeface="+mj-lt"/>
              </a:rPr>
              <a:t>) like CKAN, DKAN and </a:t>
            </a:r>
            <a:r>
              <a:rPr lang="en-US" sz="2400" dirty="0" err="1" smtClean="0">
                <a:latin typeface="+mj-lt"/>
              </a:rPr>
              <a:t>Socrata</a:t>
            </a:r>
            <a:endParaRPr lang="en-US" sz="2400" dirty="0" smtClean="0">
              <a:latin typeface="+mj-lt"/>
            </a:endParaRPr>
          </a:p>
          <a:p>
            <a:pPr marL="285750" indent="-285750">
              <a:lnSpc>
                <a:spcPct val="150000"/>
              </a:lnSpc>
              <a:buFont typeface="Wingdings" charset="2"/>
              <a:buChar char="§"/>
            </a:pPr>
            <a:endParaRPr lang="en-US" sz="2400" dirty="0">
              <a:latin typeface="+mj-lt"/>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4558" y="2578813"/>
            <a:ext cx="6139832" cy="3770494"/>
          </a:xfrm>
          <a:prstGeom prst="rect">
            <a:avLst/>
          </a:prstGeom>
        </p:spPr>
      </p:pic>
      <p:grpSp>
        <p:nvGrpSpPr>
          <p:cNvPr id="20" name="Group 19"/>
          <p:cNvGrpSpPr/>
          <p:nvPr/>
        </p:nvGrpSpPr>
        <p:grpSpPr>
          <a:xfrm>
            <a:off x="305610" y="994799"/>
            <a:ext cx="11036891" cy="1200329"/>
            <a:chOff x="314277" y="1256135"/>
            <a:chExt cx="11036891" cy="1200329"/>
          </a:xfrm>
        </p:grpSpPr>
        <p:sp>
          <p:nvSpPr>
            <p:cNvPr id="21" name="TextBox 20"/>
            <p:cNvSpPr txBox="1"/>
            <p:nvPr/>
          </p:nvSpPr>
          <p:spPr>
            <a:xfrm>
              <a:off x="601345" y="1256135"/>
              <a:ext cx="10749823" cy="1200329"/>
            </a:xfrm>
            <a:prstGeom prst="rect">
              <a:avLst/>
            </a:prstGeom>
            <a:noFill/>
          </p:spPr>
          <p:txBody>
            <a:bodyPr wrap="square" rtlCol="0">
              <a:spAutoFit/>
            </a:bodyPr>
            <a:lstStyle/>
            <a:p>
              <a:pPr algn="ctr">
                <a:lnSpc>
                  <a:spcPct val="150000"/>
                </a:lnSpc>
              </a:pPr>
              <a:r>
                <a:rPr lang="en-US" sz="2400" b="1" dirty="0" smtClean="0">
                  <a:solidFill>
                    <a:srgbClr val="FFC000"/>
                  </a:solidFill>
                  <a:latin typeface="+mj-lt"/>
                </a:rPr>
                <a:t>Metadata</a:t>
              </a:r>
              <a:r>
                <a:rPr lang="en-US" sz="2400" dirty="0" smtClean="0">
                  <a:solidFill>
                    <a:srgbClr val="FFC000"/>
                  </a:solidFill>
                  <a:latin typeface="+mj-lt"/>
                </a:rPr>
                <a:t> </a:t>
              </a:r>
              <a:r>
                <a:rPr lang="en-US" sz="2400" dirty="0" smtClean="0">
                  <a:latin typeface="+mj-lt"/>
                </a:rPr>
                <a:t>is structured information that describes, explains, locates or otherwise makes it easier to retrieve use or manage information resources</a:t>
              </a:r>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4277" y="1341238"/>
              <a:ext cx="574136" cy="430602"/>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68981" y="1987154"/>
              <a:ext cx="548257" cy="411193"/>
            </a:xfrm>
            <a:prstGeom prst="rect">
              <a:avLst/>
            </a:prstGeom>
          </p:spPr>
        </p:pic>
      </p:grpSp>
    </p:spTree>
    <p:extLst>
      <p:ext uri="{BB962C8B-B14F-4D97-AF65-F5344CB8AC3E}">
        <p14:creationId xmlns:p14="http://schemas.microsoft.com/office/powerpoint/2010/main" val="14720131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Dataset </a:t>
              </a:r>
              <a:r>
                <a:rPr lang="en-US" sz="3200" dirty="0" smtClean="0"/>
                <a:t>Vocabularies &amp; Models</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12</a:t>
            </a:fld>
            <a:endParaRPr lang="en-US" dirty="0"/>
          </a:p>
        </p:txBody>
      </p:sp>
      <p:sp>
        <p:nvSpPr>
          <p:cNvPr id="12" name="Rectangle 11"/>
          <p:cNvSpPr/>
          <p:nvPr/>
        </p:nvSpPr>
        <p:spPr>
          <a:xfrm>
            <a:off x="146278" y="939659"/>
            <a:ext cx="11785557" cy="5078313"/>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Data </a:t>
            </a:r>
            <a:r>
              <a:rPr lang="en-US" sz="2400" dirty="0">
                <a:latin typeface="+mj-lt"/>
              </a:rPr>
              <a:t>Catalog Vocabulary </a:t>
            </a:r>
            <a:r>
              <a:rPr lang="en-US" sz="2400" dirty="0" smtClean="0">
                <a:latin typeface="+mj-lt"/>
              </a:rPr>
              <a:t>(</a:t>
            </a:r>
            <a:r>
              <a:rPr lang="en-US" sz="2400" b="1" dirty="0" smtClean="0">
                <a:latin typeface="+mj-lt"/>
              </a:rPr>
              <a:t>DCAT</a:t>
            </a:r>
            <a:r>
              <a:rPr lang="en-US" sz="2400" dirty="0" smtClean="0">
                <a:latin typeface="+mj-lt"/>
              </a:rPr>
              <a:t>)</a:t>
            </a:r>
          </a:p>
          <a:p>
            <a:pPr marL="742950" lvl="1" indent="-285750">
              <a:lnSpc>
                <a:spcPct val="150000"/>
              </a:lnSpc>
              <a:buFont typeface="Wingdings" charset="2"/>
              <a:buChar char="§"/>
            </a:pPr>
            <a:r>
              <a:rPr lang="en-US" sz="2400" dirty="0" smtClean="0">
                <a:latin typeface="+mj-lt"/>
              </a:rPr>
              <a:t> Three main classes: </a:t>
            </a:r>
            <a:r>
              <a:rPr lang="en-US" dirty="0" err="1" smtClean="0">
                <a:solidFill>
                  <a:schemeClr val="tx1">
                    <a:lumMod val="50000"/>
                    <a:lumOff val="50000"/>
                  </a:schemeClr>
                </a:solidFill>
                <a:latin typeface="+mj-lt"/>
                <a:ea typeface="Andale Mono" charset="0"/>
                <a:cs typeface="Andale Mono" charset="0"/>
              </a:rPr>
              <a:t>dcat:Catalog</a:t>
            </a:r>
            <a:r>
              <a:rPr lang="en-US" sz="2400" dirty="0" smtClean="0">
                <a:latin typeface="+mj-lt"/>
              </a:rPr>
              <a:t>, </a:t>
            </a:r>
            <a:r>
              <a:rPr lang="en-US" dirty="0" err="1" smtClean="0">
                <a:solidFill>
                  <a:schemeClr val="tx1">
                    <a:lumMod val="50000"/>
                    <a:lumOff val="50000"/>
                  </a:schemeClr>
                </a:solidFill>
                <a:latin typeface="+mj-lt"/>
                <a:ea typeface="Andale Mono" charset="0"/>
                <a:cs typeface="Andale Mono" charset="0"/>
              </a:rPr>
              <a:t>dcat:Dataset</a:t>
            </a:r>
            <a:r>
              <a:rPr lang="en-US" sz="2400" dirty="0" smtClean="0">
                <a:latin typeface="+mj-lt"/>
              </a:rPr>
              <a:t> and </a:t>
            </a:r>
            <a:r>
              <a:rPr lang="en-US" dirty="0" err="1" smtClean="0">
                <a:solidFill>
                  <a:schemeClr val="tx1">
                    <a:lumMod val="50000"/>
                    <a:lumOff val="50000"/>
                  </a:schemeClr>
                </a:solidFill>
                <a:latin typeface="+mj-lt"/>
                <a:ea typeface="Andale Mono" charset="0"/>
                <a:cs typeface="Andale Mono" charset="0"/>
              </a:rPr>
              <a:t>dcat:Distribution</a:t>
            </a:r>
            <a:endParaRPr lang="en-US" dirty="0" smtClean="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r>
              <a:rPr lang="en-US" sz="2400" dirty="0" smtClean="0">
                <a:latin typeface="+mj-lt"/>
                <a:ea typeface="Andale Mono" charset="0"/>
                <a:cs typeface="Andale Mono" charset="0"/>
              </a:rPr>
              <a:t>Extensions </a:t>
            </a:r>
            <a:r>
              <a:rPr lang="en-US" sz="2400" dirty="0" smtClean="0">
                <a:latin typeface="+mj-lt"/>
                <a:ea typeface="Andale Mono" charset="0"/>
                <a:cs typeface="Andale Mono" charset="0"/>
              </a:rPr>
              <a:t>: </a:t>
            </a:r>
            <a:r>
              <a:rPr lang="en-US" sz="2400" b="1" dirty="0" smtClean="0">
                <a:latin typeface="+mj-lt"/>
              </a:rPr>
              <a:t>DCAT-AP, </a:t>
            </a:r>
            <a:r>
              <a:rPr lang="en-US" sz="2400" dirty="0" smtClean="0">
                <a:latin typeface="+mj-lt"/>
              </a:rPr>
              <a:t>The </a:t>
            </a:r>
            <a:r>
              <a:rPr lang="en-US" sz="2400" dirty="0">
                <a:latin typeface="+mj-lt"/>
              </a:rPr>
              <a:t>Asset Description Metadata Schema (</a:t>
            </a:r>
            <a:r>
              <a:rPr lang="en-US" sz="2400" b="1" dirty="0" smtClean="0">
                <a:latin typeface="+mj-lt"/>
              </a:rPr>
              <a:t>ADMS)</a:t>
            </a:r>
          </a:p>
          <a:p>
            <a:pPr marL="742950" lvl="1" indent="-285750">
              <a:lnSpc>
                <a:spcPct val="150000"/>
              </a:lnSpc>
              <a:buFont typeface="Wingdings" charset="2"/>
              <a:buChar char="§"/>
            </a:pPr>
            <a:endParaRPr lang="en-US" sz="2400" b="1" dirty="0" smtClean="0">
              <a:latin typeface="+mj-lt"/>
            </a:endParaRPr>
          </a:p>
          <a:p>
            <a:pPr marL="285750" indent="-285750">
              <a:lnSpc>
                <a:spcPct val="150000"/>
              </a:lnSpc>
              <a:buFont typeface="Wingdings" charset="2"/>
              <a:buChar char="§"/>
            </a:pPr>
            <a:r>
              <a:rPr lang="en-US" sz="2400" dirty="0" smtClean="0">
                <a:latin typeface="+mj-lt"/>
              </a:rPr>
              <a:t>Vocabulary of Interlinked Datasets (</a:t>
            </a:r>
            <a:r>
              <a:rPr lang="en-US" sz="2400" b="1" dirty="0" err="1" smtClean="0">
                <a:latin typeface="+mj-lt"/>
              </a:rPr>
              <a:t>VoID</a:t>
            </a:r>
            <a:r>
              <a:rPr lang="en-US" sz="2400" dirty="0" smtClean="0">
                <a:latin typeface="+mj-lt"/>
              </a:rPr>
              <a:t>) </a:t>
            </a:r>
          </a:p>
          <a:p>
            <a:pPr marL="742950" lvl="1" indent="-285750">
              <a:lnSpc>
                <a:spcPct val="150000"/>
              </a:lnSpc>
              <a:buFont typeface="Wingdings" charset="2"/>
              <a:buChar char="§"/>
            </a:pPr>
            <a:r>
              <a:rPr lang="en-US" sz="2400" dirty="0" smtClean="0">
                <a:latin typeface="+mj-lt"/>
              </a:rPr>
              <a:t>Three main classes: </a:t>
            </a:r>
            <a:r>
              <a:rPr lang="en-US" dirty="0" err="1" smtClean="0">
                <a:solidFill>
                  <a:schemeClr val="tx1">
                    <a:lumMod val="50000"/>
                    <a:lumOff val="50000"/>
                  </a:schemeClr>
                </a:solidFill>
                <a:latin typeface="+mj-lt"/>
                <a:ea typeface="Andale Mono" charset="0"/>
                <a:cs typeface="Andale Mono" charset="0"/>
              </a:rPr>
              <a:t>void:Dataset</a:t>
            </a:r>
            <a:r>
              <a:rPr lang="en-US" dirty="0" smtClean="0">
                <a:solidFill>
                  <a:schemeClr val="tx1">
                    <a:lumMod val="50000"/>
                    <a:lumOff val="50000"/>
                  </a:schemeClr>
                </a:solidFill>
                <a:ea typeface="Andale Mono" charset="0"/>
                <a:cs typeface="Andale Mono" charset="0"/>
              </a:rPr>
              <a:t>, </a:t>
            </a:r>
            <a:r>
              <a:rPr lang="en-US" dirty="0" err="1" smtClean="0">
                <a:solidFill>
                  <a:schemeClr val="tx1">
                    <a:lumMod val="50000"/>
                    <a:lumOff val="50000"/>
                  </a:schemeClr>
                </a:solidFill>
                <a:latin typeface="+mj-lt"/>
                <a:ea typeface="Andale Mono" charset="0"/>
                <a:cs typeface="Andale Mono" charset="0"/>
              </a:rPr>
              <a:t>void:Linkset</a:t>
            </a:r>
            <a:r>
              <a:rPr lang="en-US" dirty="0" smtClean="0">
                <a:solidFill>
                  <a:schemeClr val="tx1">
                    <a:lumMod val="50000"/>
                    <a:lumOff val="50000"/>
                  </a:schemeClr>
                </a:solidFill>
                <a:latin typeface="+mj-lt"/>
                <a:ea typeface="Andale Mono" charset="0"/>
                <a:cs typeface="Andale Mono" charset="0"/>
              </a:rPr>
              <a:t> </a:t>
            </a:r>
            <a:r>
              <a:rPr lang="en-US" dirty="0" smtClean="0">
                <a:latin typeface="+mj-lt"/>
              </a:rPr>
              <a:t>and </a:t>
            </a:r>
            <a:r>
              <a:rPr lang="en-US" dirty="0" err="1" smtClean="0">
                <a:solidFill>
                  <a:schemeClr val="tx1">
                    <a:lumMod val="50000"/>
                    <a:lumOff val="50000"/>
                  </a:schemeClr>
                </a:solidFill>
                <a:latin typeface="+mj-lt"/>
                <a:ea typeface="Andale Mono" charset="0"/>
                <a:cs typeface="Andale Mono" charset="0"/>
              </a:rPr>
              <a:t>void:subset</a:t>
            </a:r>
            <a:endParaRPr lang="en-US" dirty="0" smtClean="0">
              <a:latin typeface="+mj-lt"/>
            </a:endParaRPr>
          </a:p>
          <a:p>
            <a:pPr marL="742950" lvl="1" indent="-285750">
              <a:lnSpc>
                <a:spcPct val="150000"/>
              </a:lnSpc>
              <a:buFont typeface="Wingdings" charset="2"/>
              <a:buChar char="§"/>
            </a:pPr>
            <a:r>
              <a:rPr lang="en-US" sz="2400" dirty="0" smtClean="0">
                <a:latin typeface="+mj-lt"/>
              </a:rPr>
              <a:t>+ </a:t>
            </a:r>
            <a:r>
              <a:rPr lang="en-US" sz="2400" dirty="0" smtClean="0">
                <a:latin typeface="+mj-lt"/>
              </a:rPr>
              <a:t>links </a:t>
            </a:r>
            <a:r>
              <a:rPr lang="en-US" sz="2400" dirty="0">
                <a:latin typeface="+mj-lt"/>
              </a:rPr>
              <a:t>between </a:t>
            </a:r>
            <a:r>
              <a:rPr lang="en-US" sz="2400" dirty="0" smtClean="0">
                <a:latin typeface="+mj-lt"/>
              </a:rPr>
              <a:t>datasets</a:t>
            </a:r>
          </a:p>
          <a:p>
            <a:pPr marL="742950" lvl="1"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3960" y="4052201"/>
            <a:ext cx="2181290" cy="491684"/>
          </a:xfrm>
          <a:prstGeom prst="rect">
            <a:avLst/>
          </a:prstGeom>
        </p:spPr>
      </p:pic>
      <p:pic>
        <p:nvPicPr>
          <p:cNvPr id="15" name="Picture 14" descr="Screen Shot 2015-05-31 at 11.49.07.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10531" y="5397729"/>
            <a:ext cx="2080726" cy="589539"/>
          </a:xfrm>
          <a:prstGeom prst="rect">
            <a:avLst/>
          </a:prstGeom>
        </p:spPr>
      </p:pic>
      <p:pic>
        <p:nvPicPr>
          <p:cNvPr id="16" name="Picture 15" descr="Screen Shot 2015-05-31 at 11.51.2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98591" y="4715481"/>
            <a:ext cx="2960575" cy="592115"/>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26072" y="5431936"/>
            <a:ext cx="700310" cy="70031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7914" y="4715481"/>
            <a:ext cx="1163346" cy="498046"/>
          </a:xfrm>
          <a:prstGeom prst="rect">
            <a:avLst/>
          </a:prstGeom>
        </p:spPr>
      </p:pic>
    </p:spTree>
    <p:extLst>
      <p:ext uri="{BB962C8B-B14F-4D97-AF65-F5344CB8AC3E}">
        <p14:creationId xmlns:p14="http://schemas.microsoft.com/office/powerpoint/2010/main" val="2027984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Why a Harmonized Model ?</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13</a:t>
            </a:fld>
            <a:endParaRPr lang="en-US" dirty="0"/>
          </a:p>
        </p:txBody>
      </p:sp>
      <p:sp>
        <p:nvSpPr>
          <p:cNvPr id="12" name="Rectangle 11"/>
          <p:cNvSpPr/>
          <p:nvPr/>
        </p:nvSpPr>
        <p:spPr>
          <a:xfrm>
            <a:off x="7442747" y="659343"/>
            <a:ext cx="5073835" cy="2862322"/>
          </a:xfrm>
          <a:prstGeom prst="rect">
            <a:avLst/>
          </a:prstGeom>
        </p:spPr>
        <p:txBody>
          <a:bodyPr wrap="square">
            <a:spAutoFit/>
          </a:bodyPr>
          <a:lstStyle/>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Exploring/discovering datasets for (re)use</a:t>
            </a:r>
          </a:p>
          <a:p>
            <a:pPr marL="285750" indent="-285750">
              <a:lnSpc>
                <a:spcPct val="150000"/>
              </a:lnSpc>
              <a:buFont typeface="Wingdings" charset="2"/>
              <a:buChar char="§"/>
            </a:pPr>
            <a:r>
              <a:rPr lang="en-US" sz="2000" dirty="0">
                <a:latin typeface="+mj-lt"/>
              </a:rPr>
              <a:t>Defining a “minimal” set of information needed to build a “profile”</a:t>
            </a:r>
          </a:p>
          <a:p>
            <a:pPr marL="285750" indent="-285750">
              <a:lnSpc>
                <a:spcPct val="150000"/>
              </a:lnSpc>
              <a:buFont typeface="Wingdings" charset="2"/>
              <a:buChar char="§"/>
            </a:pPr>
            <a:r>
              <a:rPr lang="en-US" sz="2000" dirty="0">
                <a:latin typeface="+mj-lt"/>
              </a:rPr>
              <a:t>Building tools that will automatically generate/validate metadata models</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257" y="956278"/>
            <a:ext cx="7181490" cy="4938740"/>
          </a:xfrm>
          <a:prstGeom prst="rect">
            <a:avLst/>
          </a:prstGeom>
        </p:spPr>
      </p:pic>
    </p:spTree>
    <p:extLst>
      <p:ext uri="{BB962C8B-B14F-4D97-AF65-F5344CB8AC3E}">
        <p14:creationId xmlns:p14="http://schemas.microsoft.com/office/powerpoint/2010/main" val="916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14</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four </a:t>
            </a:r>
            <a:r>
              <a:rPr lang="en-US" sz="2400" dirty="0">
                <a:latin typeface="+mj-lt"/>
              </a:rPr>
              <a:t>main </a:t>
            </a:r>
            <a:r>
              <a:rPr lang="en-US" sz="2400" dirty="0" smtClean="0">
                <a:latin typeface="+mj-lt"/>
              </a:rPr>
              <a:t>Information groups:</a:t>
            </a:r>
            <a:endParaRPr lang="en-US" sz="2400" dirty="0">
              <a:latin typeface="+mj-lt"/>
            </a:endParaRPr>
          </a:p>
        </p:txBody>
      </p:sp>
      <p:grpSp>
        <p:nvGrpSpPr>
          <p:cNvPr id="14" name="Group 13"/>
          <p:cNvGrpSpPr/>
          <p:nvPr/>
        </p:nvGrpSpPr>
        <p:grpSpPr>
          <a:xfrm>
            <a:off x="261257" y="1884109"/>
            <a:ext cx="11824555" cy="553998"/>
            <a:chOff x="4742017" y="2428845"/>
            <a:chExt cx="11824555" cy="553998"/>
          </a:xfrm>
        </p:grpSpPr>
        <p:grpSp>
          <p:nvGrpSpPr>
            <p:cNvPr id="15" name="Group 14"/>
            <p:cNvGrpSpPr/>
            <p:nvPr/>
          </p:nvGrpSpPr>
          <p:grpSpPr>
            <a:xfrm>
              <a:off x="5346953" y="2428845"/>
              <a:ext cx="11219619" cy="553998"/>
              <a:chOff x="3807119" y="2539871"/>
              <a:chExt cx="11219619" cy="553998"/>
            </a:xfrm>
          </p:grpSpPr>
          <p:sp>
            <p:nvSpPr>
              <p:cNvPr id="17" name="TextBox 16"/>
              <p:cNvSpPr txBox="1"/>
              <p:nvPr/>
            </p:nvSpPr>
            <p:spPr>
              <a:xfrm>
                <a:off x="3807119" y="2539871"/>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sp>
            <p:nvSpPr>
              <p:cNvPr id="18" name="TextBox 17"/>
              <p:cNvSpPr txBox="1"/>
              <p:nvPr/>
            </p:nvSpPr>
            <p:spPr>
              <a:xfrm>
                <a:off x="5512511" y="2559088"/>
                <a:ext cx="9514227" cy="507831"/>
              </a:xfrm>
              <a:prstGeom prst="rect">
                <a:avLst/>
              </a:prstGeom>
              <a:noFill/>
              <a:ln>
                <a:noFill/>
              </a:ln>
            </p:spPr>
            <p:txBody>
              <a:bodyPr wrap="square" rtlCol="0">
                <a:spAutoFit/>
              </a:bodyPr>
              <a:lstStyle/>
              <a:p>
                <a:pPr>
                  <a:lnSpc>
                    <a:spcPct val="150000"/>
                  </a:lnSpc>
                </a:pPr>
                <a:r>
                  <a:rPr lang="en-US" dirty="0">
                    <a:latin typeface="+mj-lt"/>
                  </a:rPr>
                  <a:t>Actual raw data </a:t>
                </a:r>
                <a:r>
                  <a:rPr lang="en-US" dirty="0" smtClean="0">
                    <a:latin typeface="+mj-lt"/>
                  </a:rPr>
                  <a:t>e.g</a:t>
                </a:r>
                <a:r>
                  <a:rPr lang="en-US" dirty="0">
                    <a:latin typeface="+mj-lt"/>
                  </a:rPr>
                  <a:t>. </a:t>
                </a:r>
                <a:r>
                  <a:rPr lang="en-US" dirty="0" smtClean="0">
                    <a:latin typeface="+mj-lt"/>
                  </a:rPr>
                  <a:t>JSON</a:t>
                </a:r>
                <a:r>
                  <a:rPr lang="en-US" dirty="0">
                    <a:latin typeface="+mj-lt"/>
                  </a:rPr>
                  <a:t>, CSV, SPARQL endpoint</a:t>
                </a:r>
              </a:p>
            </p:txBody>
          </p:sp>
        </p:gr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2017" y="2501144"/>
              <a:ext cx="495055" cy="481699"/>
            </a:xfrm>
            <a:prstGeom prst="rect">
              <a:avLst/>
            </a:prstGeom>
          </p:spPr>
        </p:pic>
      </p:grpSp>
      <p:grpSp>
        <p:nvGrpSpPr>
          <p:cNvPr id="19" name="Group 18"/>
          <p:cNvGrpSpPr/>
          <p:nvPr/>
        </p:nvGrpSpPr>
        <p:grpSpPr>
          <a:xfrm>
            <a:off x="394217" y="2681099"/>
            <a:ext cx="11714168" cy="668808"/>
            <a:chOff x="3722934" y="2502661"/>
            <a:chExt cx="15839542" cy="668808"/>
          </a:xfrm>
        </p:grpSpPr>
        <p:sp>
          <p:nvSpPr>
            <p:cNvPr id="20" name="TextBox 19"/>
            <p:cNvSpPr txBox="1"/>
            <p:nvPr/>
          </p:nvSpPr>
          <p:spPr>
            <a:xfrm>
              <a:off x="4370836" y="2617471"/>
              <a:ext cx="2296269"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22934" y="2720646"/>
              <a:ext cx="261788" cy="445809"/>
            </a:xfrm>
            <a:prstGeom prst="rect">
              <a:avLst/>
            </a:prstGeom>
          </p:spPr>
        </p:pic>
        <p:sp>
          <p:nvSpPr>
            <p:cNvPr id="22" name="TextBox 21"/>
            <p:cNvSpPr txBox="1"/>
            <p:nvPr/>
          </p:nvSpPr>
          <p:spPr>
            <a:xfrm>
              <a:off x="6683100" y="2502661"/>
              <a:ext cx="12879376" cy="507831"/>
            </a:xfrm>
            <a:prstGeom prst="rect">
              <a:avLst/>
            </a:prstGeom>
            <a:noFill/>
            <a:ln>
              <a:noFill/>
            </a:ln>
          </p:spPr>
          <p:txBody>
            <a:bodyPr wrap="square" rtlCol="0">
              <a:spAutoFit/>
            </a:bodyPr>
            <a:lstStyle/>
            <a:p>
              <a:pPr>
                <a:lnSpc>
                  <a:spcPct val="150000"/>
                </a:lnSpc>
              </a:pPr>
              <a:r>
                <a:rPr lang="en-US" dirty="0">
                  <a:latin typeface="+mj-lt"/>
                </a:rPr>
                <a:t>Descriptive </a:t>
              </a:r>
              <a:r>
                <a:rPr lang="en-US" dirty="0" smtClean="0">
                  <a:latin typeface="+mj-lt"/>
                </a:rPr>
                <a:t>knowledge: simple textual tags, semantically rich controlled terms</a:t>
              </a:r>
              <a:endParaRPr lang="en-US" dirty="0">
                <a:latin typeface="+mj-lt"/>
              </a:endParaRPr>
            </a:p>
          </p:txBody>
        </p:sp>
      </p:gr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935" y="4954174"/>
            <a:ext cx="736600" cy="736600"/>
          </a:xfrm>
          <a:prstGeom prst="rect">
            <a:avLst/>
          </a:prstGeom>
        </p:spPr>
      </p:pic>
      <p:grpSp>
        <p:nvGrpSpPr>
          <p:cNvPr id="24" name="Group 23"/>
          <p:cNvGrpSpPr/>
          <p:nvPr/>
        </p:nvGrpSpPr>
        <p:grpSpPr>
          <a:xfrm>
            <a:off x="210879" y="3728910"/>
            <a:ext cx="11879385" cy="923330"/>
            <a:chOff x="6727747" y="1211529"/>
            <a:chExt cx="11879385" cy="923330"/>
          </a:xfrm>
        </p:grpSpPr>
        <p:grpSp>
          <p:nvGrpSpPr>
            <p:cNvPr id="25" name="Group 24"/>
            <p:cNvGrpSpPr/>
            <p:nvPr/>
          </p:nvGrpSpPr>
          <p:grpSpPr>
            <a:xfrm>
              <a:off x="7400313" y="1211529"/>
              <a:ext cx="11206819" cy="923330"/>
              <a:chOff x="3987887" y="2406470"/>
              <a:chExt cx="11206819" cy="923330"/>
            </a:xfrm>
          </p:grpSpPr>
          <p:sp>
            <p:nvSpPr>
              <p:cNvPr id="27" name="TextBox 26"/>
              <p:cNvSpPr txBox="1"/>
              <p:nvPr/>
            </p:nvSpPr>
            <p:spPr>
              <a:xfrm>
                <a:off x="3987887" y="2539526"/>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sp>
            <p:nvSpPr>
              <p:cNvPr id="28" name="TextBox 27"/>
              <p:cNvSpPr txBox="1"/>
              <p:nvPr/>
            </p:nvSpPr>
            <p:spPr>
              <a:xfrm>
                <a:off x="5687856" y="2406470"/>
                <a:ext cx="9506850" cy="923330"/>
              </a:xfrm>
              <a:prstGeom prst="rect">
                <a:avLst/>
              </a:prstGeom>
              <a:noFill/>
              <a:ln>
                <a:noFill/>
              </a:ln>
            </p:spPr>
            <p:txBody>
              <a:bodyPr wrap="square" rtlCol="0">
                <a:spAutoFit/>
              </a:bodyPr>
              <a:lstStyle/>
              <a:p>
                <a:pPr>
                  <a:lnSpc>
                    <a:spcPct val="150000"/>
                  </a:lnSpc>
                </a:pPr>
                <a:r>
                  <a:rPr lang="en-US" dirty="0">
                    <a:latin typeface="+mj-lt"/>
                  </a:rPr>
                  <a:t>Organizational units that share common </a:t>
                </a:r>
                <a:r>
                  <a:rPr lang="en-US" dirty="0" smtClean="0">
                    <a:latin typeface="+mj-lt"/>
                  </a:rPr>
                  <a:t>semantics, a cluster or curation based on shared themes/categories</a:t>
                </a:r>
                <a:endParaRPr lang="en-US" dirty="0">
                  <a:latin typeface="+mj-lt"/>
                </a:endParaRPr>
              </a:p>
            </p:txBody>
          </p:sp>
        </p:gr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27747" y="1346941"/>
              <a:ext cx="594787" cy="558835"/>
            </a:xfrm>
            <a:prstGeom prst="rect">
              <a:avLst/>
            </a:prstGeom>
          </p:spPr>
        </p:pic>
      </p:grpSp>
      <p:cxnSp>
        <p:nvCxnSpPr>
          <p:cNvPr id="31" name="Straight Connector 30"/>
          <p:cNvCxnSpPr/>
          <p:nvPr/>
        </p:nvCxnSpPr>
        <p:spPr>
          <a:xfrm flipV="1">
            <a:off x="2705348" y="3129840"/>
            <a:ext cx="2106254" cy="10849"/>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392" y="5050701"/>
            <a:ext cx="9873653" cy="507831"/>
          </a:xfrm>
          <a:prstGeom prst="rect">
            <a:avLst/>
          </a:prstGeom>
          <a:noFill/>
          <a:ln>
            <a:noFill/>
          </a:ln>
        </p:spPr>
        <p:txBody>
          <a:bodyPr wrap="square" rtlCol="0">
            <a:spAutoFit/>
          </a:bodyPr>
          <a:lstStyle/>
          <a:p>
            <a:pPr algn="ctr">
              <a:lnSpc>
                <a:spcPct val="150000"/>
              </a:lnSpc>
            </a:pPr>
            <a:r>
              <a:rPr lang="en-US" dirty="0" smtClean="0">
                <a:latin typeface="+mj-lt"/>
              </a:rPr>
              <a:t>Clustering or curation solely based on </a:t>
            </a:r>
            <a:r>
              <a:rPr lang="en-US" dirty="0">
                <a:latin typeface="+mj-lt"/>
              </a:rPr>
              <a:t>a</a:t>
            </a:r>
            <a:r>
              <a:rPr lang="en-US" dirty="0" smtClean="0">
                <a:latin typeface="+mj-lt"/>
              </a:rPr>
              <a:t>ssociations </a:t>
            </a:r>
            <a:r>
              <a:rPr lang="en-US" dirty="0">
                <a:latin typeface="+mj-lt"/>
              </a:rPr>
              <a:t>with specific administration parties</a:t>
            </a:r>
          </a:p>
        </p:txBody>
      </p:sp>
      <p:sp>
        <p:nvSpPr>
          <p:cNvPr id="34" name="TextBox 33"/>
          <p:cNvSpPr txBox="1"/>
          <p:nvPr/>
        </p:nvSpPr>
        <p:spPr>
          <a:xfrm>
            <a:off x="883445" y="5045474"/>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cxnSp>
        <p:nvCxnSpPr>
          <p:cNvPr id="35" name="Straight Connector 34"/>
          <p:cNvCxnSpPr/>
          <p:nvPr/>
        </p:nvCxnSpPr>
        <p:spPr>
          <a:xfrm flipV="1">
            <a:off x="4985930" y="4147445"/>
            <a:ext cx="2277512" cy="108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1411" y="5485121"/>
            <a:ext cx="2721134" cy="346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55091" y="2342815"/>
            <a:ext cx="902842" cy="738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14530" y="3193296"/>
            <a:ext cx="6587448"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Causalities, roads, </a:t>
            </a:r>
            <a:r>
              <a:rPr lang="en-US" sz="2000" dirty="0" err="1" smtClean="0">
                <a:solidFill>
                  <a:srgbClr val="0070C0"/>
                </a:solidFill>
                <a:latin typeface="+mj-lt"/>
              </a:rPr>
              <a:t>roadsafety</a:t>
            </a:r>
            <a:r>
              <a:rPr lang="en-US" sz="2000" dirty="0" smtClean="0">
                <a:solidFill>
                  <a:srgbClr val="0070C0"/>
                </a:solidFill>
                <a:latin typeface="+mj-lt"/>
              </a:rPr>
              <a:t>, accidents</a:t>
            </a:r>
          </a:p>
        </p:txBody>
      </p:sp>
      <p:sp>
        <p:nvSpPr>
          <p:cNvPr id="38" name="TextBox 37"/>
          <p:cNvSpPr txBox="1"/>
          <p:nvPr/>
        </p:nvSpPr>
        <p:spPr>
          <a:xfrm>
            <a:off x="2593989" y="4479735"/>
            <a:ext cx="4111611"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Health, Travel and Transport</a:t>
            </a:r>
          </a:p>
        </p:txBody>
      </p:sp>
      <p:sp>
        <p:nvSpPr>
          <p:cNvPr id="40" name="TextBox 39"/>
          <p:cNvSpPr txBox="1"/>
          <p:nvPr/>
        </p:nvSpPr>
        <p:spPr>
          <a:xfrm>
            <a:off x="2592411" y="5373102"/>
            <a:ext cx="6335832" cy="553998"/>
          </a:xfrm>
          <a:prstGeom prst="rect">
            <a:avLst/>
          </a:prstGeom>
          <a:noFill/>
        </p:spPr>
        <p:txBody>
          <a:bodyPr wrap="square" rtlCol="0">
            <a:spAutoFit/>
          </a:bodyPr>
          <a:lstStyle/>
          <a:p>
            <a:pPr>
              <a:lnSpc>
                <a:spcPct val="150000"/>
              </a:lnSpc>
            </a:pPr>
            <a:r>
              <a:rPr lang="en-US" sz="2000" dirty="0">
                <a:solidFill>
                  <a:srgbClr val="0070C0"/>
                </a:solidFill>
                <a:latin typeface="+mj-lt"/>
              </a:rPr>
              <a:t>Department for </a:t>
            </a:r>
            <a:r>
              <a:rPr lang="en-US" sz="2000" dirty="0" smtClean="0">
                <a:solidFill>
                  <a:srgbClr val="0070C0"/>
                </a:solidFill>
                <a:latin typeface="+mj-lt"/>
              </a:rPr>
              <a:t>Transport, </a:t>
            </a:r>
            <a:r>
              <a:rPr lang="en-US" sz="2000" dirty="0" err="1">
                <a:solidFill>
                  <a:schemeClr val="accent2"/>
                </a:solidFill>
                <a:latin typeface="+mj-lt"/>
              </a:rPr>
              <a:t>Ministère</a:t>
            </a:r>
            <a:r>
              <a:rPr lang="en-US" sz="2000" dirty="0">
                <a:solidFill>
                  <a:schemeClr val="accent2"/>
                </a:solidFill>
                <a:latin typeface="+mj-lt"/>
              </a:rPr>
              <a:t> de </a:t>
            </a:r>
            <a:r>
              <a:rPr lang="en-US" sz="2000" dirty="0" err="1">
                <a:solidFill>
                  <a:schemeClr val="accent2"/>
                </a:solidFill>
                <a:latin typeface="+mj-lt"/>
              </a:rPr>
              <a:t>l’Écologie</a:t>
            </a:r>
            <a:endParaRPr lang="en-US" sz="2000" dirty="0" smtClean="0">
              <a:solidFill>
                <a:schemeClr val="accent2"/>
              </a:solidFill>
              <a:latin typeface="+mj-lt"/>
            </a:endParaRPr>
          </a:p>
        </p:txBody>
      </p:sp>
    </p:spTree>
    <p:extLst>
      <p:ext uri="{BB962C8B-B14F-4D97-AF65-F5344CB8AC3E}">
        <p14:creationId xmlns:p14="http://schemas.microsoft.com/office/powerpoint/2010/main" val="77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15</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the following information types:</a:t>
            </a:r>
            <a:endParaRPr lang="en-US" sz="2400" dirty="0">
              <a:latin typeface="+mj-lt"/>
            </a:endParaRPr>
          </a:p>
        </p:txBody>
      </p:sp>
      <p:grpSp>
        <p:nvGrpSpPr>
          <p:cNvPr id="36" name="Group 35"/>
          <p:cNvGrpSpPr/>
          <p:nvPr/>
        </p:nvGrpSpPr>
        <p:grpSpPr>
          <a:xfrm>
            <a:off x="1509559" y="3294677"/>
            <a:ext cx="4166906" cy="2707722"/>
            <a:chOff x="103037" y="1219200"/>
            <a:chExt cx="4166906" cy="2707722"/>
          </a:xfrm>
        </p:grpSpPr>
        <p:grpSp>
          <p:nvGrpSpPr>
            <p:cNvPr id="38" name="Group 37"/>
            <p:cNvGrpSpPr/>
            <p:nvPr/>
          </p:nvGrpSpPr>
          <p:grpSpPr>
            <a:xfrm>
              <a:off x="719015" y="1219200"/>
              <a:ext cx="2609548" cy="527110"/>
              <a:chOff x="719015" y="1219200"/>
              <a:chExt cx="2609548" cy="527110"/>
            </a:xfrm>
          </p:grpSpPr>
          <p:sp>
            <p:nvSpPr>
              <p:cNvPr id="54" name="TextBox 53"/>
              <p:cNvSpPr txBox="1"/>
              <p:nvPr/>
            </p:nvSpPr>
            <p:spPr>
              <a:xfrm>
                <a:off x="719015" y="1219200"/>
                <a:ext cx="2087816" cy="369332"/>
              </a:xfrm>
              <a:prstGeom prst="rect">
                <a:avLst/>
              </a:prstGeom>
              <a:noFill/>
            </p:spPr>
            <p:txBody>
              <a:bodyPr wrap="none" rtlCol="0">
                <a:spAutoFit/>
              </a:bodyPr>
              <a:lstStyle/>
              <a:p>
                <a:r>
                  <a:rPr lang="en-US" dirty="0">
                    <a:latin typeface="+mj-lt"/>
                  </a:rPr>
                  <a:t>General </a:t>
                </a:r>
                <a:r>
                  <a:rPr lang="en-US" dirty="0" smtClean="0">
                    <a:latin typeface="+mj-lt"/>
                  </a:rPr>
                  <a:t>information</a:t>
                </a:r>
                <a:endParaRPr lang="en-US" dirty="0">
                  <a:latin typeface="+mj-lt"/>
                </a:endParaRPr>
              </a:p>
            </p:txBody>
          </p:sp>
          <p:sp>
            <p:nvSpPr>
              <p:cNvPr id="55" name="TextBox 54"/>
              <p:cNvSpPr txBox="1"/>
              <p:nvPr/>
            </p:nvSpPr>
            <p:spPr>
              <a:xfrm>
                <a:off x="2049046" y="1484700"/>
                <a:ext cx="127951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t</a:t>
                </a:r>
                <a:r>
                  <a:rPr lang="en-US" sz="1100" dirty="0" smtClean="0">
                    <a:solidFill>
                      <a:schemeClr val="tx1">
                        <a:lumMod val="50000"/>
                        <a:lumOff val="50000"/>
                      </a:schemeClr>
                    </a:solidFill>
                    <a:latin typeface="+mj-lt"/>
                    <a:ea typeface="Andale Mono" charset="0"/>
                    <a:cs typeface="Andale Mono" charset="0"/>
                  </a:rPr>
                  <a:t>itle, description, id</a:t>
                </a:r>
                <a:endParaRPr lang="en-US" sz="1100" dirty="0">
                  <a:solidFill>
                    <a:schemeClr val="tx1">
                      <a:lumMod val="50000"/>
                      <a:lumOff val="50000"/>
                    </a:schemeClr>
                  </a:solidFill>
                  <a:latin typeface="+mj-lt"/>
                  <a:ea typeface="Andale Mono" charset="0"/>
                  <a:cs typeface="Andale Mono" charset="0"/>
                </a:endParaRPr>
              </a:p>
            </p:txBody>
          </p:sp>
        </p:grpSp>
        <p:grpSp>
          <p:nvGrpSpPr>
            <p:cNvPr id="40" name="Group 39"/>
            <p:cNvGrpSpPr/>
            <p:nvPr/>
          </p:nvGrpSpPr>
          <p:grpSpPr>
            <a:xfrm>
              <a:off x="719015" y="2714523"/>
              <a:ext cx="2957400" cy="565572"/>
              <a:chOff x="719015" y="827027"/>
              <a:chExt cx="2957400" cy="565572"/>
            </a:xfrm>
          </p:grpSpPr>
          <p:sp>
            <p:nvSpPr>
              <p:cNvPr id="52" name="TextBox 51"/>
              <p:cNvSpPr txBox="1"/>
              <p:nvPr/>
            </p:nvSpPr>
            <p:spPr>
              <a:xfrm>
                <a:off x="719015" y="827027"/>
                <a:ext cx="2367443" cy="369332"/>
              </a:xfrm>
              <a:prstGeom prst="rect">
                <a:avLst/>
              </a:prstGeom>
              <a:noFill/>
            </p:spPr>
            <p:txBody>
              <a:bodyPr wrap="none" rtlCol="0">
                <a:spAutoFit/>
              </a:bodyPr>
              <a:lstStyle/>
              <a:p>
                <a:r>
                  <a:rPr lang="en-US" dirty="0" smtClean="0">
                    <a:latin typeface="+mj-lt"/>
                  </a:rPr>
                  <a:t>Ownership information</a:t>
                </a:r>
                <a:endParaRPr lang="en-US" dirty="0">
                  <a:latin typeface="+mj-lt"/>
                </a:endParaRPr>
              </a:p>
            </p:txBody>
          </p:sp>
          <p:sp>
            <p:nvSpPr>
              <p:cNvPr id="53" name="TextBox 52"/>
              <p:cNvSpPr txBox="1"/>
              <p:nvPr/>
            </p:nvSpPr>
            <p:spPr>
              <a:xfrm>
                <a:off x="2049046" y="1130989"/>
                <a:ext cx="1627369"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author, </a:t>
                </a:r>
                <a:r>
                  <a:rPr lang="en-US" sz="1100" dirty="0" err="1" smtClean="0">
                    <a:solidFill>
                      <a:schemeClr val="tx1">
                        <a:lumMod val="50000"/>
                        <a:lumOff val="50000"/>
                      </a:schemeClr>
                    </a:solidFill>
                    <a:latin typeface="+mj-lt"/>
                    <a:ea typeface="Andale Mono" charset="0"/>
                    <a:cs typeface="Andale Mono" charset="0"/>
                  </a:rPr>
                  <a:t>maintainer_email</a:t>
                </a:r>
                <a:endParaRPr lang="en-US" sz="1100" dirty="0">
                  <a:solidFill>
                    <a:schemeClr val="tx1">
                      <a:lumMod val="50000"/>
                      <a:lumOff val="50000"/>
                    </a:schemeClr>
                  </a:solidFill>
                  <a:latin typeface="+mj-lt"/>
                  <a:ea typeface="Andale Mono" charset="0"/>
                  <a:cs typeface="Andale Mono" charset="0"/>
                </a:endParaRPr>
              </a:p>
            </p:txBody>
          </p:sp>
        </p:grpSp>
        <p:grpSp>
          <p:nvGrpSpPr>
            <p:cNvPr id="41" name="Group 40"/>
            <p:cNvGrpSpPr/>
            <p:nvPr/>
          </p:nvGrpSpPr>
          <p:grpSpPr>
            <a:xfrm>
              <a:off x="754177" y="3347940"/>
              <a:ext cx="3515766" cy="578982"/>
              <a:chOff x="754177" y="462440"/>
              <a:chExt cx="3515766" cy="578982"/>
            </a:xfrm>
          </p:grpSpPr>
          <p:sp>
            <p:nvSpPr>
              <p:cNvPr id="50" name="TextBox 49"/>
              <p:cNvSpPr txBox="1"/>
              <p:nvPr/>
            </p:nvSpPr>
            <p:spPr>
              <a:xfrm>
                <a:off x="754177" y="462440"/>
                <a:ext cx="2451248" cy="369332"/>
              </a:xfrm>
              <a:prstGeom prst="rect">
                <a:avLst/>
              </a:prstGeom>
              <a:noFill/>
            </p:spPr>
            <p:txBody>
              <a:bodyPr wrap="none" rtlCol="0">
                <a:spAutoFit/>
              </a:bodyPr>
              <a:lstStyle/>
              <a:p>
                <a:r>
                  <a:rPr lang="en-US" dirty="0" smtClean="0">
                    <a:latin typeface="+mj-lt"/>
                  </a:rPr>
                  <a:t>Provenance information</a:t>
                </a:r>
                <a:endParaRPr lang="en-US" dirty="0">
                  <a:latin typeface="+mj-lt"/>
                </a:endParaRPr>
              </a:p>
            </p:txBody>
          </p:sp>
          <p:sp>
            <p:nvSpPr>
              <p:cNvPr id="51" name="TextBox 50"/>
              <p:cNvSpPr txBox="1"/>
              <p:nvPr/>
            </p:nvSpPr>
            <p:spPr>
              <a:xfrm>
                <a:off x="2019006" y="779812"/>
                <a:ext cx="225093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v</a:t>
                </a:r>
                <a:r>
                  <a:rPr lang="en-US" sz="1100" dirty="0" smtClean="0">
                    <a:solidFill>
                      <a:schemeClr val="tx1">
                        <a:lumMod val="50000"/>
                        <a:lumOff val="50000"/>
                      </a:schemeClr>
                    </a:solidFill>
                    <a:latin typeface="+mj-lt"/>
                    <a:ea typeface="Andale Mono" charset="0"/>
                    <a:cs typeface="Andale Mono" charset="0"/>
                  </a:rPr>
                  <a:t>ersion, </a:t>
                </a:r>
                <a:r>
                  <a:rPr lang="en-US" sz="1100" dirty="0" err="1" smtClean="0">
                    <a:solidFill>
                      <a:schemeClr val="tx1">
                        <a:lumMod val="50000"/>
                        <a:lumOff val="50000"/>
                      </a:schemeClr>
                    </a:solidFill>
                    <a:latin typeface="+mj-lt"/>
                    <a:ea typeface="Andale Mono" charset="0"/>
                    <a:cs typeface="Andale Mono" charset="0"/>
                  </a:rPr>
                  <a:t>creation_date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update_date</a:t>
                </a:r>
                <a:endParaRPr lang="en-US" sz="1100" dirty="0">
                  <a:solidFill>
                    <a:schemeClr val="tx1">
                      <a:lumMod val="50000"/>
                      <a:lumOff val="50000"/>
                    </a:schemeClr>
                  </a:solidFill>
                  <a:latin typeface="+mj-lt"/>
                  <a:ea typeface="Andale Mono" charset="0"/>
                  <a:cs typeface="Andale Mono" charset="0"/>
                </a:endParaRPr>
              </a:p>
            </p:txBody>
          </p:sp>
        </p:grpSp>
        <p:grpSp>
          <p:nvGrpSpPr>
            <p:cNvPr id="42" name="Group 41"/>
            <p:cNvGrpSpPr/>
            <p:nvPr/>
          </p:nvGrpSpPr>
          <p:grpSpPr>
            <a:xfrm>
              <a:off x="177300" y="1903465"/>
              <a:ext cx="3620725" cy="665869"/>
              <a:chOff x="177300" y="1903465"/>
              <a:chExt cx="3620725" cy="665869"/>
            </a:xfrm>
          </p:grpSpPr>
          <p:grpSp>
            <p:nvGrpSpPr>
              <p:cNvPr id="46" name="Group 45"/>
              <p:cNvGrpSpPr/>
              <p:nvPr/>
            </p:nvGrpSpPr>
            <p:grpSpPr>
              <a:xfrm>
                <a:off x="751344" y="2057171"/>
                <a:ext cx="3046681" cy="512163"/>
                <a:chOff x="751344" y="1169949"/>
                <a:chExt cx="3046681" cy="512163"/>
              </a:xfrm>
            </p:grpSpPr>
            <p:sp>
              <p:nvSpPr>
                <p:cNvPr id="48" name="TextBox 47"/>
                <p:cNvSpPr txBox="1"/>
                <p:nvPr/>
              </p:nvSpPr>
              <p:spPr>
                <a:xfrm>
                  <a:off x="751344" y="1169949"/>
                  <a:ext cx="1973810" cy="369332"/>
                </a:xfrm>
                <a:prstGeom prst="rect">
                  <a:avLst/>
                </a:prstGeom>
                <a:noFill/>
              </p:spPr>
              <p:txBody>
                <a:bodyPr wrap="none" rtlCol="0">
                  <a:spAutoFit/>
                </a:bodyPr>
                <a:lstStyle/>
                <a:p>
                  <a:r>
                    <a:rPr lang="en-US" dirty="0" smtClean="0">
                      <a:latin typeface="+mj-lt"/>
                    </a:rPr>
                    <a:t>Access information</a:t>
                  </a:r>
                  <a:endParaRPr lang="en-US" dirty="0">
                    <a:latin typeface="+mj-lt"/>
                  </a:endParaRPr>
                </a:p>
              </p:txBody>
            </p:sp>
            <p:sp>
              <p:nvSpPr>
                <p:cNvPr id="49" name="TextBox 48"/>
                <p:cNvSpPr txBox="1"/>
                <p:nvPr/>
              </p:nvSpPr>
              <p:spPr>
                <a:xfrm>
                  <a:off x="2013562" y="1420502"/>
                  <a:ext cx="1784463"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URL, </a:t>
                  </a:r>
                  <a:r>
                    <a:rPr lang="en-US" sz="1100" dirty="0" err="1" smtClean="0">
                      <a:solidFill>
                        <a:schemeClr val="tx1">
                          <a:lumMod val="50000"/>
                          <a:lumOff val="50000"/>
                        </a:schemeClr>
                      </a:solidFill>
                      <a:latin typeface="+mj-lt"/>
                      <a:ea typeface="Andale Mono" charset="0"/>
                      <a:cs typeface="Andale Mono" charset="0"/>
                    </a:rPr>
                    <a:t>license_title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license_id</a:t>
                  </a:r>
                  <a:endParaRPr lang="en-US" sz="1100" dirty="0">
                    <a:solidFill>
                      <a:schemeClr val="tx1">
                        <a:lumMod val="50000"/>
                        <a:lumOff val="50000"/>
                      </a:schemeClr>
                    </a:solidFill>
                    <a:latin typeface="+mj-lt"/>
                    <a:ea typeface="Andale Mono" charset="0"/>
                    <a:cs typeface="Andale Mono" charset="0"/>
                  </a:endParaRPr>
                </a:p>
              </p:txBody>
            </p:sp>
          </p:gr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00" y="1903465"/>
                <a:ext cx="504162" cy="504162"/>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305" y="1234540"/>
              <a:ext cx="410151" cy="410151"/>
            </a:xfrm>
            <a:prstGeom prst="rect">
              <a:avLst/>
            </a:prstGeom>
          </p:spPr>
        </p:pic>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920" y="2610882"/>
              <a:ext cx="508542" cy="508542"/>
            </a:xfrm>
            <a:prstGeom prst="rect">
              <a:avLst/>
            </a:prstGeom>
          </p:spPr>
        </p:pic>
        <p:pic>
          <p:nvPicPr>
            <p:cNvPr id="45" name="Pictur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037" y="3278615"/>
              <a:ext cx="648307" cy="648307"/>
            </a:xfrm>
            <a:prstGeom prst="rect">
              <a:avLst/>
            </a:prstGeom>
          </p:spPr>
        </p:pic>
      </p:grpSp>
      <p:grpSp>
        <p:nvGrpSpPr>
          <p:cNvPr id="106" name="Group 105"/>
          <p:cNvGrpSpPr/>
          <p:nvPr/>
        </p:nvGrpSpPr>
        <p:grpSpPr>
          <a:xfrm>
            <a:off x="6266998" y="3248248"/>
            <a:ext cx="3864230" cy="2899201"/>
            <a:chOff x="6508537" y="3008099"/>
            <a:chExt cx="3864230" cy="2899201"/>
          </a:xfrm>
        </p:grpSpPr>
        <p:grpSp>
          <p:nvGrpSpPr>
            <p:cNvPr id="58" name="Group 57"/>
            <p:cNvGrpSpPr/>
            <p:nvPr/>
          </p:nvGrpSpPr>
          <p:grpSpPr>
            <a:xfrm>
              <a:off x="7182833" y="5267628"/>
              <a:ext cx="3189934" cy="639672"/>
              <a:chOff x="-6114479" y="3792729"/>
              <a:chExt cx="3189934" cy="639672"/>
            </a:xfrm>
          </p:grpSpPr>
          <p:sp>
            <p:nvSpPr>
              <p:cNvPr id="69" name="TextBox 68"/>
              <p:cNvSpPr txBox="1"/>
              <p:nvPr/>
            </p:nvSpPr>
            <p:spPr>
              <a:xfrm>
                <a:off x="-6114479" y="3792729"/>
                <a:ext cx="2224583" cy="369332"/>
              </a:xfrm>
              <a:prstGeom prst="rect">
                <a:avLst/>
              </a:prstGeom>
              <a:noFill/>
            </p:spPr>
            <p:txBody>
              <a:bodyPr wrap="none" rtlCol="0">
                <a:spAutoFit/>
              </a:bodyPr>
              <a:lstStyle/>
              <a:p>
                <a:r>
                  <a:rPr lang="en-US" dirty="0" smtClean="0">
                    <a:latin typeface="+mj-lt"/>
                  </a:rPr>
                  <a:t>Temporal information</a:t>
                </a:r>
                <a:endParaRPr lang="en-US" dirty="0">
                  <a:latin typeface="+mj-lt"/>
                </a:endParaRPr>
              </a:p>
            </p:txBody>
          </p:sp>
          <p:sp>
            <p:nvSpPr>
              <p:cNvPr id="70" name="TextBox 69"/>
              <p:cNvSpPr txBox="1"/>
              <p:nvPr/>
            </p:nvSpPr>
            <p:spPr>
              <a:xfrm>
                <a:off x="-4739465" y="4170791"/>
                <a:ext cx="1814920"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c</a:t>
                </a:r>
                <a:r>
                  <a:rPr lang="en-US" sz="1100" dirty="0" err="1" smtClean="0">
                    <a:solidFill>
                      <a:schemeClr val="tx1">
                        <a:lumMod val="50000"/>
                        <a:lumOff val="50000"/>
                      </a:schemeClr>
                    </a:solidFill>
                    <a:latin typeface="+mj-lt"/>
                    <a:ea typeface="Andale Mono" charset="0"/>
                    <a:cs typeface="Andale Mono" charset="0"/>
                  </a:rPr>
                  <a:t>overage_from</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coverage_to</a:t>
                </a:r>
                <a:endParaRPr lang="en-US" sz="1100" dirty="0">
                  <a:solidFill>
                    <a:schemeClr val="tx1">
                      <a:lumMod val="50000"/>
                      <a:lumOff val="50000"/>
                    </a:schemeClr>
                  </a:solidFill>
                  <a:latin typeface="+mj-lt"/>
                  <a:ea typeface="Andale Mono" charset="0"/>
                  <a:cs typeface="Andale Mono" charset="0"/>
                </a:endParaRPr>
              </a:p>
            </p:txBody>
          </p:sp>
        </p:grpSp>
        <p:grpSp>
          <p:nvGrpSpPr>
            <p:cNvPr id="105" name="Group 104"/>
            <p:cNvGrpSpPr/>
            <p:nvPr/>
          </p:nvGrpSpPr>
          <p:grpSpPr>
            <a:xfrm>
              <a:off x="6508537" y="3008099"/>
              <a:ext cx="3770182" cy="2717236"/>
              <a:chOff x="6750058" y="3038866"/>
              <a:chExt cx="3770182" cy="2717236"/>
            </a:xfrm>
          </p:grpSpPr>
          <p:grpSp>
            <p:nvGrpSpPr>
              <p:cNvPr id="57" name="Group 56"/>
              <p:cNvGrpSpPr/>
              <p:nvPr/>
            </p:nvGrpSpPr>
            <p:grpSpPr>
              <a:xfrm>
                <a:off x="7395173" y="4582920"/>
                <a:ext cx="2346861" cy="561102"/>
                <a:chOff x="-5902139" y="4044018"/>
                <a:chExt cx="2346861" cy="561102"/>
              </a:xfrm>
            </p:grpSpPr>
            <p:sp>
              <p:nvSpPr>
                <p:cNvPr id="71" name="TextBox 70"/>
                <p:cNvSpPr txBox="1"/>
                <p:nvPr/>
              </p:nvSpPr>
              <p:spPr>
                <a:xfrm>
                  <a:off x="-5902139" y="4044018"/>
                  <a:ext cx="2346861" cy="369332"/>
                </a:xfrm>
                <a:prstGeom prst="rect">
                  <a:avLst/>
                </a:prstGeom>
                <a:noFill/>
              </p:spPr>
              <p:txBody>
                <a:bodyPr wrap="none" rtlCol="0">
                  <a:spAutoFit/>
                </a:bodyPr>
                <a:lstStyle/>
                <a:p>
                  <a:r>
                    <a:rPr lang="en-US" dirty="0" smtClean="0">
                      <a:latin typeface="+mj-lt"/>
                    </a:rPr>
                    <a:t>Geospatial information</a:t>
                  </a:r>
                  <a:endParaRPr lang="en-US" dirty="0">
                    <a:latin typeface="+mj-lt"/>
                  </a:endParaRPr>
                </a:p>
              </p:txBody>
            </p:sp>
            <p:sp>
              <p:nvSpPr>
                <p:cNvPr id="72" name="TextBox 71"/>
                <p:cNvSpPr txBox="1"/>
                <p:nvPr/>
              </p:nvSpPr>
              <p:spPr>
                <a:xfrm>
                  <a:off x="-4596669" y="4343510"/>
                  <a:ext cx="862737"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b</a:t>
                  </a:r>
                  <a:r>
                    <a:rPr lang="en-US" sz="1100" dirty="0" err="1" smtClean="0">
                      <a:solidFill>
                        <a:schemeClr val="tx1">
                          <a:lumMod val="50000"/>
                          <a:lumOff val="50000"/>
                        </a:schemeClr>
                      </a:solidFill>
                      <a:latin typeface="+mj-lt"/>
                      <a:ea typeface="Andale Mono" charset="0"/>
                      <a:cs typeface="Andale Mono" charset="0"/>
                    </a:rPr>
                    <a:t>box</a:t>
                  </a:r>
                  <a:r>
                    <a:rPr lang="en-US" sz="1100" dirty="0" smtClean="0">
                      <a:solidFill>
                        <a:schemeClr val="tx1">
                          <a:lumMod val="50000"/>
                          <a:lumOff val="50000"/>
                        </a:schemeClr>
                      </a:solidFill>
                      <a:latin typeface="+mj-lt"/>
                      <a:ea typeface="Andale Mono" charset="0"/>
                      <a:cs typeface="Andale Mono" charset="0"/>
                    </a:rPr>
                    <a:t>, layers</a:t>
                  </a:r>
                  <a:endParaRPr lang="en-US" sz="1100" dirty="0">
                    <a:solidFill>
                      <a:schemeClr val="tx1">
                        <a:lumMod val="50000"/>
                        <a:lumOff val="50000"/>
                      </a:schemeClr>
                    </a:solidFill>
                    <a:latin typeface="+mj-lt"/>
                    <a:ea typeface="Andale Mono" charset="0"/>
                    <a:cs typeface="Andale Mono" charset="0"/>
                  </a:endParaRPr>
                </a:p>
              </p:txBody>
            </p:sp>
          </p:grpSp>
          <p:pic>
            <p:nvPicPr>
              <p:cNvPr id="61" name="Picture 6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4749" y="4545839"/>
                <a:ext cx="504162" cy="504162"/>
              </a:xfrm>
              <a:prstGeom prst="rect">
                <a:avLst/>
              </a:prstGeom>
            </p:spPr>
          </p:pic>
          <p:pic>
            <p:nvPicPr>
              <p:cNvPr id="62" name="Picture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7622" y="5326921"/>
                <a:ext cx="429181" cy="429181"/>
              </a:xfrm>
              <a:prstGeom prst="rect">
                <a:avLst/>
              </a:prstGeom>
            </p:spPr>
          </p:pic>
          <p:grpSp>
            <p:nvGrpSpPr>
              <p:cNvPr id="104" name="Group 103"/>
              <p:cNvGrpSpPr/>
              <p:nvPr/>
            </p:nvGrpSpPr>
            <p:grpSpPr>
              <a:xfrm>
                <a:off x="6750058" y="3038866"/>
                <a:ext cx="3770182" cy="1377810"/>
                <a:chOff x="6826007" y="1809495"/>
                <a:chExt cx="3770182" cy="1377810"/>
              </a:xfrm>
            </p:grpSpPr>
            <p:grpSp>
              <p:nvGrpSpPr>
                <p:cNvPr id="59" name="Group 58"/>
                <p:cNvGrpSpPr/>
                <p:nvPr/>
              </p:nvGrpSpPr>
              <p:grpSpPr>
                <a:xfrm>
                  <a:off x="7503072" y="1809495"/>
                  <a:ext cx="3093117" cy="605819"/>
                  <a:chOff x="750965" y="-655567"/>
                  <a:chExt cx="3093117" cy="605819"/>
                </a:xfrm>
              </p:grpSpPr>
              <p:sp>
                <p:nvSpPr>
                  <p:cNvPr id="67" name="TextBox 66"/>
                  <p:cNvSpPr txBox="1"/>
                  <p:nvPr/>
                </p:nvSpPr>
                <p:spPr>
                  <a:xfrm>
                    <a:off x="750965" y="-655567"/>
                    <a:ext cx="2245102" cy="369332"/>
                  </a:xfrm>
                  <a:prstGeom prst="rect">
                    <a:avLst/>
                  </a:prstGeom>
                  <a:noFill/>
                </p:spPr>
                <p:txBody>
                  <a:bodyPr wrap="none" rtlCol="0">
                    <a:spAutoFit/>
                  </a:bodyPr>
                  <a:lstStyle/>
                  <a:p>
                    <a:r>
                      <a:rPr lang="en-US" dirty="0" smtClean="0">
                        <a:latin typeface="+mj-lt"/>
                      </a:rPr>
                      <a:t>Statistical information</a:t>
                    </a:r>
                    <a:endParaRPr lang="en-US" dirty="0">
                      <a:latin typeface="+mj-lt"/>
                    </a:endParaRPr>
                  </a:p>
                </p:txBody>
              </p:sp>
              <p:sp>
                <p:nvSpPr>
                  <p:cNvPr id="68" name="TextBox 67"/>
                  <p:cNvSpPr txBox="1"/>
                  <p:nvPr/>
                </p:nvSpPr>
                <p:spPr>
                  <a:xfrm>
                    <a:off x="2021147" y="-311358"/>
                    <a:ext cx="1822935" cy="261610"/>
                  </a:xfrm>
                  <a:prstGeom prst="rect">
                    <a:avLst/>
                  </a:prstGeom>
                  <a:noFill/>
                </p:spPr>
                <p:txBody>
                  <a:bodyPr wrap="none" rtlCol="0">
                    <a:spAutoFit/>
                  </a:bodyPr>
                  <a:lstStyle/>
                  <a:p>
                    <a:r>
                      <a:rPr lang="en-US" sz="1100" dirty="0" err="1" smtClean="0">
                        <a:solidFill>
                          <a:schemeClr val="tx1">
                            <a:lumMod val="50000"/>
                            <a:lumOff val="50000"/>
                          </a:schemeClr>
                        </a:solidFill>
                        <a:latin typeface="+mj-lt"/>
                        <a:ea typeface="Andale Mono" charset="0"/>
                        <a:cs typeface="Andale Mono" charset="0"/>
                      </a:rPr>
                      <a:t>max_value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uniques</a:t>
                    </a:r>
                    <a:r>
                      <a:rPr lang="en-US" sz="1100" dirty="0" smtClean="0">
                        <a:solidFill>
                          <a:schemeClr val="tx1">
                            <a:lumMod val="50000"/>
                            <a:lumOff val="50000"/>
                          </a:schemeClr>
                        </a:solidFill>
                        <a:latin typeface="+mj-lt"/>
                        <a:ea typeface="Andale Mono" charset="0"/>
                        <a:cs typeface="Andale Mono" charset="0"/>
                      </a:rPr>
                      <a:t>, average</a:t>
                    </a:r>
                    <a:endParaRPr lang="en-US" sz="1100" dirty="0">
                      <a:solidFill>
                        <a:schemeClr val="tx1">
                          <a:lumMod val="50000"/>
                          <a:lumOff val="50000"/>
                        </a:schemeClr>
                      </a:solidFill>
                      <a:latin typeface="+mj-lt"/>
                      <a:ea typeface="Andale Mono" charset="0"/>
                      <a:cs typeface="Andale Mono" charset="0"/>
                    </a:endParaRPr>
                  </a:p>
                </p:txBody>
              </p:sp>
            </p:grpSp>
            <p:grpSp>
              <p:nvGrpSpPr>
                <p:cNvPr id="60" name="Group 59"/>
                <p:cNvGrpSpPr/>
                <p:nvPr/>
              </p:nvGrpSpPr>
              <p:grpSpPr>
                <a:xfrm>
                  <a:off x="7503072" y="2495415"/>
                  <a:ext cx="3073079" cy="585258"/>
                  <a:chOff x="750965" y="-910885"/>
                  <a:chExt cx="3073079" cy="585258"/>
                </a:xfrm>
              </p:grpSpPr>
              <p:sp>
                <p:nvSpPr>
                  <p:cNvPr id="65" name="TextBox 64"/>
                  <p:cNvSpPr txBox="1"/>
                  <p:nvPr/>
                </p:nvSpPr>
                <p:spPr>
                  <a:xfrm>
                    <a:off x="750965" y="-910885"/>
                    <a:ext cx="2025106" cy="369332"/>
                  </a:xfrm>
                  <a:prstGeom prst="rect">
                    <a:avLst/>
                  </a:prstGeom>
                  <a:noFill/>
                </p:spPr>
                <p:txBody>
                  <a:bodyPr wrap="none" rtlCol="0">
                    <a:spAutoFit/>
                  </a:bodyPr>
                  <a:lstStyle/>
                  <a:p>
                    <a:r>
                      <a:rPr lang="en-US" dirty="0" smtClean="0">
                        <a:latin typeface="+mj-lt"/>
                      </a:rPr>
                      <a:t>Quality information</a:t>
                    </a:r>
                    <a:endParaRPr lang="en-US" dirty="0">
                      <a:latin typeface="+mj-lt"/>
                    </a:endParaRPr>
                  </a:p>
                </p:txBody>
              </p:sp>
              <p:sp>
                <p:nvSpPr>
                  <p:cNvPr id="66" name="TextBox 65"/>
                  <p:cNvSpPr txBox="1"/>
                  <p:nvPr/>
                </p:nvSpPr>
                <p:spPr>
                  <a:xfrm>
                    <a:off x="2041184" y="-587237"/>
                    <a:ext cx="1782860"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r</a:t>
                    </a:r>
                    <a:r>
                      <a:rPr lang="en-US" sz="1100" dirty="0" smtClean="0">
                        <a:solidFill>
                          <a:schemeClr val="tx1">
                            <a:lumMod val="50000"/>
                            <a:lumOff val="50000"/>
                          </a:schemeClr>
                        </a:solidFill>
                        <a:latin typeface="+mj-lt"/>
                        <a:ea typeface="Andale Mono" charset="0"/>
                        <a:cs typeface="Andale Mono" charset="0"/>
                      </a:rPr>
                      <a:t>ating, availability, freshness</a:t>
                    </a:r>
                    <a:endParaRPr lang="en-US" sz="1100" dirty="0">
                      <a:solidFill>
                        <a:schemeClr val="tx1">
                          <a:lumMod val="50000"/>
                          <a:lumOff val="50000"/>
                        </a:schemeClr>
                      </a:solidFill>
                      <a:latin typeface="+mj-lt"/>
                      <a:ea typeface="Andale Mono" charset="0"/>
                      <a:cs typeface="Andale Mono" charset="0"/>
                    </a:endParaRPr>
                  </a:p>
                </p:txBody>
              </p:sp>
            </p:gr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47000" y="1837177"/>
                  <a:ext cx="437176" cy="437176"/>
                </a:xfrm>
                <a:prstGeom prst="rect">
                  <a:avLst/>
                </a:prstGeom>
              </p:spPr>
            </p:pic>
            <p:pic>
              <p:nvPicPr>
                <p:cNvPr id="64" name="Picture 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26007" y="2542190"/>
                  <a:ext cx="645115" cy="645115"/>
                </a:xfrm>
                <a:prstGeom prst="rect">
                  <a:avLst/>
                </a:prstGeom>
              </p:spPr>
            </p:pic>
          </p:grpSp>
        </p:grpSp>
      </p:grpSp>
      <p:grpSp>
        <p:nvGrpSpPr>
          <p:cNvPr id="29" name="Group 28"/>
          <p:cNvGrpSpPr/>
          <p:nvPr/>
        </p:nvGrpSpPr>
        <p:grpSpPr>
          <a:xfrm>
            <a:off x="8845525" y="1784796"/>
            <a:ext cx="2296269" cy="1013599"/>
            <a:chOff x="5677872" y="4435607"/>
            <a:chExt cx="2296269" cy="1013599"/>
          </a:xfrm>
        </p:grpSpPr>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79" name="TextBox 7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7" name="Group 6"/>
          <p:cNvGrpSpPr/>
          <p:nvPr/>
        </p:nvGrpSpPr>
        <p:grpSpPr>
          <a:xfrm>
            <a:off x="6329354" y="1893747"/>
            <a:ext cx="2296269" cy="996012"/>
            <a:chOff x="5241744" y="3372614"/>
            <a:chExt cx="2296269" cy="996012"/>
          </a:xfrm>
        </p:grpSpPr>
        <p:sp>
          <p:nvSpPr>
            <p:cNvPr id="80" name="TextBox 79"/>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81" name="Picture 8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30" name="Group 29"/>
          <p:cNvGrpSpPr/>
          <p:nvPr/>
        </p:nvGrpSpPr>
        <p:grpSpPr>
          <a:xfrm>
            <a:off x="3883718" y="1892266"/>
            <a:ext cx="1698211" cy="924722"/>
            <a:chOff x="4648655" y="2226885"/>
            <a:chExt cx="1698211" cy="924722"/>
          </a:xfrm>
        </p:grpSpPr>
        <p:sp>
          <p:nvSpPr>
            <p:cNvPr id="82" name="TextBox 81"/>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83" name="Picture 8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32" name="Group 31"/>
          <p:cNvGrpSpPr/>
          <p:nvPr/>
        </p:nvGrpSpPr>
        <p:grpSpPr>
          <a:xfrm>
            <a:off x="1063733" y="1838334"/>
            <a:ext cx="2296269" cy="904089"/>
            <a:chOff x="3467352" y="1628886"/>
            <a:chExt cx="2296269" cy="904089"/>
          </a:xfrm>
        </p:grpSpPr>
        <p:sp>
          <p:nvSpPr>
            <p:cNvPr id="84" name="TextBox 83"/>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85" name="Picture 8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cxnSp>
        <p:nvCxnSpPr>
          <p:cNvPr id="108" name="Straight Connector 107"/>
          <p:cNvCxnSpPr/>
          <p:nvPr/>
        </p:nvCxnSpPr>
        <p:spPr>
          <a:xfrm>
            <a:off x="655608" y="2958767"/>
            <a:ext cx="10067101"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613624" y="1661930"/>
            <a:ext cx="100671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559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16</a:t>
            </a:fld>
            <a:endParaRPr lang="en-US" dirty="0"/>
          </a:p>
        </p:txBody>
      </p:sp>
      <p:grpSp>
        <p:nvGrpSpPr>
          <p:cNvPr id="16" name="Group 15"/>
          <p:cNvGrpSpPr/>
          <p:nvPr/>
        </p:nvGrpSpPr>
        <p:grpSpPr>
          <a:xfrm>
            <a:off x="261257" y="1061474"/>
            <a:ext cx="6500036" cy="389745"/>
            <a:chOff x="292657" y="1249247"/>
            <a:chExt cx="6500036" cy="389745"/>
          </a:xfrm>
        </p:grpSpPr>
        <p:sp>
          <p:nvSpPr>
            <p:cNvPr id="21" name="TextBox 20"/>
            <p:cNvSpPr txBox="1"/>
            <p:nvPr/>
          </p:nvSpPr>
          <p:spPr>
            <a:xfrm>
              <a:off x="292657" y="1269660"/>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1</a:t>
              </a:r>
            </a:p>
          </p:txBody>
        </p:sp>
        <p:sp>
          <p:nvSpPr>
            <p:cNvPr id="22" name="TextBox 21"/>
            <p:cNvSpPr txBox="1"/>
            <p:nvPr/>
          </p:nvSpPr>
          <p:spPr>
            <a:xfrm>
              <a:off x="609847" y="1249247"/>
              <a:ext cx="6182846" cy="369332"/>
            </a:xfrm>
            <a:prstGeom prst="rect">
              <a:avLst/>
            </a:prstGeom>
            <a:noFill/>
          </p:spPr>
          <p:txBody>
            <a:bodyPr wrap="none" rtlCol="0">
              <a:spAutoFit/>
            </a:bodyPr>
            <a:lstStyle/>
            <a:p>
              <a:r>
                <a:rPr lang="en-US" dirty="0" smtClean="0">
                  <a:latin typeface="+mj-lt"/>
                </a:rPr>
                <a:t>Map the information groups [resource, tag, group, organization]</a:t>
              </a:r>
              <a:endParaRPr lang="en-US" dirty="0">
                <a:latin typeface="+mj-lt"/>
              </a:endParaRPr>
            </a:p>
          </p:txBody>
        </p:sp>
      </p:grpSp>
      <p:graphicFrame>
        <p:nvGraphicFramePr>
          <p:cNvPr id="7" name="Table 6"/>
          <p:cNvGraphicFramePr>
            <a:graphicFrameLocks noGrp="1"/>
          </p:cNvGraphicFramePr>
          <p:nvPr>
            <p:extLst>
              <p:ext uri="{D42A27DB-BD31-4B8C-83A1-F6EECF244321}">
                <p14:modId xmlns:p14="http://schemas.microsoft.com/office/powerpoint/2010/main" val="969510851"/>
              </p:ext>
            </p:extLst>
          </p:nvPr>
        </p:nvGraphicFramePr>
        <p:xfrm>
          <a:off x="167052" y="3343890"/>
          <a:ext cx="11649806" cy="1529080"/>
        </p:xfrm>
        <a:graphic>
          <a:graphicData uri="http://schemas.openxmlformats.org/drawingml/2006/table">
            <a:tbl>
              <a:tblPr firstRow="1" bandRow="1">
                <a:tableStyleId>{5C22544A-7EE6-4342-B048-85BDC9FD1C3A}</a:tableStyleId>
              </a:tblPr>
              <a:tblGrid>
                <a:gridCol w="1086392"/>
                <a:gridCol w="1089061"/>
                <a:gridCol w="1263721"/>
                <a:gridCol w="2599362"/>
                <a:gridCol w="2024009"/>
                <a:gridCol w="2260315"/>
                <a:gridCol w="1326946"/>
              </a:tblGrid>
              <a:tr h="370840">
                <a:tc>
                  <a:txBody>
                    <a:bodyPr/>
                    <a:lstStyle/>
                    <a:p>
                      <a:r>
                        <a:rPr lang="en-US" sz="1600" dirty="0" smtClean="0">
                          <a:latin typeface="+mj-lt"/>
                        </a:rPr>
                        <a:t>CKAN</a:t>
                      </a:r>
                      <a:endParaRPr lang="en-US" sz="1600" dirty="0">
                        <a:latin typeface="+mj-lt"/>
                      </a:endParaRPr>
                    </a:p>
                  </a:txBody>
                  <a:tcPr/>
                </a:tc>
                <a:tc>
                  <a:txBody>
                    <a:bodyPr/>
                    <a:lstStyle/>
                    <a:p>
                      <a:r>
                        <a:rPr lang="en-US" sz="1600" dirty="0" smtClean="0">
                          <a:latin typeface="+mj-lt"/>
                        </a:rPr>
                        <a:t>DKAN</a:t>
                      </a:r>
                      <a:endParaRPr lang="en-US" sz="1600" dirty="0">
                        <a:latin typeface="+mj-lt"/>
                      </a:endParaRPr>
                    </a:p>
                  </a:txBody>
                  <a:tcPr/>
                </a:tc>
                <a:tc>
                  <a:txBody>
                    <a:bodyPr/>
                    <a:lstStyle/>
                    <a:p>
                      <a:r>
                        <a:rPr lang="en-US" sz="1600" dirty="0" smtClean="0">
                          <a:latin typeface="+mj-lt"/>
                        </a:rPr>
                        <a:t>POD</a:t>
                      </a:r>
                      <a:endParaRPr lang="en-US" sz="1600" dirty="0">
                        <a:latin typeface="+mj-lt"/>
                      </a:endParaRPr>
                    </a:p>
                  </a:txBody>
                  <a:tcPr/>
                </a:tc>
                <a:tc>
                  <a:txBody>
                    <a:bodyPr/>
                    <a:lstStyle/>
                    <a:p>
                      <a:r>
                        <a:rPr lang="en-US" sz="1600" dirty="0" smtClean="0">
                          <a:latin typeface="+mj-lt"/>
                        </a:rPr>
                        <a:t>DCAT</a:t>
                      </a:r>
                      <a:endParaRPr lang="en-US" sz="1600" dirty="0">
                        <a:latin typeface="+mj-lt"/>
                      </a:endParaRPr>
                    </a:p>
                  </a:txBody>
                  <a:tcPr/>
                </a:tc>
                <a:tc>
                  <a:txBody>
                    <a:bodyPr/>
                    <a:lstStyle/>
                    <a:p>
                      <a:r>
                        <a:rPr lang="en-US" sz="1600" dirty="0" err="1" smtClean="0">
                          <a:latin typeface="+mj-lt"/>
                        </a:rPr>
                        <a:t>VoID</a:t>
                      </a:r>
                      <a:endParaRPr lang="en-US" sz="1600" dirty="0">
                        <a:latin typeface="+mj-lt"/>
                      </a:endParaRPr>
                    </a:p>
                  </a:txBody>
                  <a:tcPr/>
                </a:tc>
                <a:tc>
                  <a:txBody>
                    <a:bodyPr/>
                    <a:lstStyle/>
                    <a:p>
                      <a:r>
                        <a:rPr lang="en-US" sz="1600" dirty="0" err="1" smtClean="0">
                          <a:latin typeface="+mj-lt"/>
                        </a:rPr>
                        <a:t>Schema.org</a:t>
                      </a:r>
                      <a:endParaRPr lang="en-US" sz="1600" dirty="0">
                        <a:latin typeface="+mj-lt"/>
                      </a:endParaRPr>
                    </a:p>
                  </a:txBody>
                  <a:tcPr/>
                </a:tc>
                <a:tc>
                  <a:txBody>
                    <a:bodyPr/>
                    <a:lstStyle/>
                    <a:p>
                      <a:r>
                        <a:rPr lang="en-US" sz="1600" dirty="0" err="1" smtClean="0">
                          <a:latin typeface="+mj-lt"/>
                        </a:rPr>
                        <a:t>Socrata</a:t>
                      </a:r>
                      <a:endParaRPr lang="en-US" sz="1600" dirty="0">
                        <a:latin typeface="+mj-lt"/>
                      </a:endParaRPr>
                    </a:p>
                  </a:txBody>
                  <a:tcPr/>
                </a:tc>
              </a:tr>
              <a:tr h="370840">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distribution</a:t>
                      </a:r>
                      <a:endParaRPr lang="en-US" sz="1600" dirty="0">
                        <a:latin typeface="+mj-lt"/>
                      </a:endParaRPr>
                    </a:p>
                  </a:txBody>
                  <a:tcPr/>
                </a:tc>
                <a:tc>
                  <a:txBody>
                    <a:bodyPr/>
                    <a:lstStyle/>
                    <a:p>
                      <a:r>
                        <a:rPr lang="en-US" sz="1600" dirty="0" err="1" smtClean="0">
                          <a:latin typeface="+mj-lt"/>
                        </a:rPr>
                        <a:t>Dcat:Distribution</a:t>
                      </a:r>
                      <a:endParaRPr lang="en-US" sz="1600" dirty="0">
                        <a:latin typeface="+mj-lt"/>
                      </a:endParaRPr>
                    </a:p>
                  </a:txBody>
                  <a:tcPr/>
                </a:tc>
                <a:tc>
                  <a:txBody>
                    <a:bodyPr/>
                    <a:lstStyle/>
                    <a:p>
                      <a:r>
                        <a:rPr lang="en-US" sz="1600" dirty="0" err="1" smtClean="0">
                          <a:latin typeface="+mj-lt"/>
                        </a:rPr>
                        <a:t>Void:Dataset</a:t>
                      </a:r>
                      <a:r>
                        <a:rPr lang="en-US" sz="1600" baseline="0" dirty="0" smtClean="0">
                          <a:latin typeface="+mj-lt"/>
                        </a:rPr>
                        <a:t> </a:t>
                      </a:r>
                      <a:r>
                        <a:rPr lang="en-US" sz="1600" baseline="0" dirty="0" smtClean="0">
                          <a:latin typeface="+mj-lt"/>
                          <a:sym typeface="Wingdings"/>
                        </a:rPr>
                        <a:t></a:t>
                      </a:r>
                      <a:r>
                        <a:rPr lang="en-US" sz="1600" dirty="0" err="1" smtClean="0">
                          <a:latin typeface="+mj-lt"/>
                        </a:rPr>
                        <a:t>void:dataDump</a:t>
                      </a:r>
                      <a:endParaRPr lang="en-US" sz="1600" dirty="0">
                        <a:latin typeface="+mj-lt"/>
                      </a:endParaRPr>
                    </a:p>
                  </a:txBody>
                  <a:tcPr/>
                </a:tc>
                <a:tc>
                  <a:txBody>
                    <a:bodyPr/>
                    <a:lstStyle/>
                    <a:p>
                      <a:r>
                        <a:rPr lang="en-US" sz="1600" dirty="0" err="1" smtClean="0">
                          <a:latin typeface="+mj-lt"/>
                        </a:rPr>
                        <a:t>Dataset:distribution</a:t>
                      </a:r>
                      <a:endParaRPr lang="en-US" sz="1600" dirty="0">
                        <a:latin typeface="+mj-lt"/>
                      </a:endParaRPr>
                    </a:p>
                  </a:txBody>
                  <a:tcPr/>
                </a:tc>
                <a:tc>
                  <a:txBody>
                    <a:bodyPr/>
                    <a:lstStyle/>
                    <a:p>
                      <a:r>
                        <a:rPr lang="en-US" sz="1600" dirty="0" smtClean="0">
                          <a:latin typeface="+mj-lt"/>
                        </a:rPr>
                        <a:t>attachments</a:t>
                      </a:r>
                      <a:endParaRPr lang="en-US" sz="1600" dirty="0">
                        <a:latin typeface="+mj-lt"/>
                      </a:endParaRPr>
                    </a:p>
                  </a:txBody>
                  <a:tcPr/>
                </a:tc>
              </a:tr>
              <a:tr h="370840">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keyword</a:t>
                      </a:r>
                      <a:endParaRPr lang="en-US" sz="1600" dirty="0">
                        <a:latin typeface="+mj-lt"/>
                      </a:endParaRPr>
                    </a:p>
                  </a:txBody>
                  <a:tcPr/>
                </a:tc>
                <a:tc>
                  <a:txBody>
                    <a:bodyPr/>
                    <a:lstStyle/>
                    <a:p>
                      <a:r>
                        <a:rPr lang="en-US" sz="1600" dirty="0" err="1" smtClean="0">
                          <a:latin typeface="+mj-lt"/>
                        </a:rPr>
                        <a:t>Dcat:Dataset</a:t>
                      </a:r>
                      <a:r>
                        <a:rPr lang="en-US" sz="1600" dirty="0" smtClean="0">
                          <a:latin typeface="+mj-lt"/>
                        </a:rPr>
                        <a:t> </a:t>
                      </a:r>
                      <a:r>
                        <a:rPr lang="en-US" sz="1600" dirty="0" smtClean="0">
                          <a:latin typeface="+mj-lt"/>
                          <a:sym typeface="Wingdings"/>
                        </a:rPr>
                        <a:t></a:t>
                      </a:r>
                      <a:r>
                        <a:rPr lang="en-US" sz="1600" dirty="0" smtClean="0">
                          <a:latin typeface="+mj-lt"/>
                        </a:rPr>
                        <a:t>  :keyword</a:t>
                      </a:r>
                      <a:endParaRPr lang="en-US" sz="1600" dirty="0">
                        <a:latin typeface="+mj-lt"/>
                      </a:endParaRPr>
                    </a:p>
                  </a:txBody>
                  <a:tcPr/>
                </a:tc>
                <a:tc>
                  <a:txBody>
                    <a:bodyPr/>
                    <a:lstStyle/>
                    <a:p>
                      <a:r>
                        <a:rPr lang="en-US" sz="1600" dirty="0" err="1" smtClean="0">
                          <a:latin typeface="+mj-lt"/>
                        </a:rPr>
                        <a:t>Void:Dataset</a:t>
                      </a:r>
                      <a:r>
                        <a:rPr lang="en-US" sz="1600" dirty="0" smtClean="0">
                          <a:latin typeface="+mj-lt"/>
                        </a:rPr>
                        <a:t> </a:t>
                      </a:r>
                      <a:r>
                        <a:rPr lang="en-US" sz="1600" dirty="0" smtClean="0">
                          <a:latin typeface="+mj-lt"/>
                          <a:sym typeface="Wingdings"/>
                        </a:rPr>
                        <a:t> :keyword</a:t>
                      </a:r>
                      <a:endParaRPr lang="en-US" sz="1600" dirty="0">
                        <a:latin typeface="+mj-lt"/>
                      </a:endParaRPr>
                    </a:p>
                  </a:txBody>
                  <a:tcPr/>
                </a:tc>
                <a:tc>
                  <a:txBody>
                    <a:bodyPr/>
                    <a:lstStyle/>
                    <a:p>
                      <a:r>
                        <a:rPr lang="en-US" sz="1600" dirty="0" err="1" smtClean="0">
                          <a:latin typeface="+mj-lt"/>
                        </a:rPr>
                        <a:t>creativeWork:keywords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r>
            </a:tbl>
          </a:graphicData>
        </a:graphic>
      </p:graphicFrame>
      <p:grpSp>
        <p:nvGrpSpPr>
          <p:cNvPr id="37" name="Group 36"/>
          <p:cNvGrpSpPr/>
          <p:nvPr/>
        </p:nvGrpSpPr>
        <p:grpSpPr>
          <a:xfrm>
            <a:off x="8760564" y="1564919"/>
            <a:ext cx="2296269" cy="1013599"/>
            <a:chOff x="5677872" y="4435607"/>
            <a:chExt cx="2296269" cy="1013599"/>
          </a:xfrm>
        </p:grpSpPr>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39" name="TextBox 3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40" name="Group 39"/>
          <p:cNvGrpSpPr/>
          <p:nvPr/>
        </p:nvGrpSpPr>
        <p:grpSpPr>
          <a:xfrm>
            <a:off x="6222311" y="1674429"/>
            <a:ext cx="2296269" cy="996012"/>
            <a:chOff x="5241744" y="3372614"/>
            <a:chExt cx="2296269" cy="996012"/>
          </a:xfrm>
        </p:grpSpPr>
        <p:sp>
          <p:nvSpPr>
            <p:cNvPr id="41" name="TextBox 40"/>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43" name="Group 42"/>
          <p:cNvGrpSpPr/>
          <p:nvPr/>
        </p:nvGrpSpPr>
        <p:grpSpPr>
          <a:xfrm>
            <a:off x="3804685" y="1705737"/>
            <a:ext cx="1698211" cy="924722"/>
            <a:chOff x="4648655" y="2226885"/>
            <a:chExt cx="1698211" cy="924722"/>
          </a:xfrm>
        </p:grpSpPr>
        <p:sp>
          <p:nvSpPr>
            <p:cNvPr id="44" name="TextBox 43"/>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46" name="Group 45"/>
          <p:cNvGrpSpPr/>
          <p:nvPr/>
        </p:nvGrpSpPr>
        <p:grpSpPr>
          <a:xfrm>
            <a:off x="960331" y="1674429"/>
            <a:ext cx="2296269" cy="904089"/>
            <a:chOff x="3467352" y="1628886"/>
            <a:chExt cx="2296269" cy="904089"/>
          </a:xfrm>
        </p:grpSpPr>
        <p:sp>
          <p:nvSpPr>
            <p:cNvPr id="47" name="TextBox 46"/>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spTree>
    <p:extLst>
      <p:ext uri="{BB962C8B-B14F-4D97-AF65-F5344CB8AC3E}">
        <p14:creationId xmlns:p14="http://schemas.microsoft.com/office/powerpoint/2010/main" val="9752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943" y="6330460"/>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17</a:t>
            </a:fld>
            <a:endParaRPr lang="en-US" dirty="0"/>
          </a:p>
        </p:txBody>
      </p:sp>
      <p:cxnSp>
        <p:nvCxnSpPr>
          <p:cNvPr id="30" name="Straight Connector 2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17</a:t>
            </a:fld>
            <a:endParaRPr lang="en-US" dirty="0"/>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6284" y="935811"/>
            <a:ext cx="5084974" cy="5306933"/>
          </a:xfrm>
          <a:prstGeom prst="rect">
            <a:avLst/>
          </a:prstGeom>
        </p:spPr>
      </p:pic>
      <p:grpSp>
        <p:nvGrpSpPr>
          <p:cNvPr id="34" name="Group 33"/>
          <p:cNvGrpSpPr/>
          <p:nvPr/>
        </p:nvGrpSpPr>
        <p:grpSpPr>
          <a:xfrm>
            <a:off x="391524" y="2298195"/>
            <a:ext cx="2549416" cy="378063"/>
            <a:chOff x="261256" y="3393252"/>
            <a:chExt cx="2549416" cy="378063"/>
          </a:xfrm>
        </p:grpSpPr>
        <p:sp>
          <p:nvSpPr>
            <p:cNvPr id="35" name="TextBox 34"/>
            <p:cNvSpPr txBox="1"/>
            <p:nvPr/>
          </p:nvSpPr>
          <p:spPr>
            <a:xfrm>
              <a:off x="261256" y="3393252"/>
              <a:ext cx="710451"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CKAN</a:t>
              </a:r>
              <a:endParaRPr lang="en-US" dirty="0">
                <a:solidFill>
                  <a:schemeClr val="bg1"/>
                </a:solidFill>
              </a:endParaRPr>
            </a:p>
          </p:txBody>
        </p:sp>
        <p:sp>
          <p:nvSpPr>
            <p:cNvPr id="36" name="TextBox 35"/>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37" name="Group 36"/>
          <p:cNvGrpSpPr/>
          <p:nvPr/>
        </p:nvGrpSpPr>
        <p:grpSpPr>
          <a:xfrm>
            <a:off x="391524" y="2912608"/>
            <a:ext cx="2549416" cy="378063"/>
            <a:chOff x="261256" y="3393252"/>
            <a:chExt cx="2549416" cy="378063"/>
          </a:xfrm>
        </p:grpSpPr>
        <p:sp>
          <p:nvSpPr>
            <p:cNvPr id="38" name="TextBox 37"/>
            <p:cNvSpPr txBox="1"/>
            <p:nvPr/>
          </p:nvSpPr>
          <p:spPr>
            <a:xfrm>
              <a:off x="261256" y="3393252"/>
              <a:ext cx="729687" cy="36933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D</a:t>
              </a:r>
              <a:r>
                <a:rPr lang="en-US" dirty="0" smtClean="0">
                  <a:solidFill>
                    <a:schemeClr val="bg1"/>
                  </a:solidFill>
                </a:rPr>
                <a:t>KAN</a:t>
              </a:r>
              <a:endParaRPr lang="en-US" dirty="0">
                <a:solidFill>
                  <a:schemeClr val="bg1"/>
                </a:solidFill>
              </a:endParaRPr>
            </a:p>
          </p:txBody>
        </p:sp>
        <p:sp>
          <p:nvSpPr>
            <p:cNvPr id="39" name="TextBox 38"/>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40" name="Group 39"/>
          <p:cNvGrpSpPr/>
          <p:nvPr/>
        </p:nvGrpSpPr>
        <p:grpSpPr>
          <a:xfrm>
            <a:off x="391524" y="3515082"/>
            <a:ext cx="3232039" cy="378063"/>
            <a:chOff x="261256" y="3393252"/>
            <a:chExt cx="3232039" cy="378063"/>
          </a:xfrm>
        </p:grpSpPr>
        <p:sp>
          <p:nvSpPr>
            <p:cNvPr id="41" name="TextBox 40"/>
            <p:cNvSpPr txBox="1"/>
            <p:nvPr/>
          </p:nvSpPr>
          <p:spPr>
            <a:xfrm>
              <a:off x="261256" y="3393252"/>
              <a:ext cx="710451" cy="36933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POD</a:t>
              </a:r>
              <a:endParaRPr lang="en-US" dirty="0">
                <a:solidFill>
                  <a:schemeClr val="bg1"/>
                </a:solidFill>
              </a:endParaRPr>
            </a:p>
          </p:txBody>
        </p:sp>
        <p:sp>
          <p:nvSpPr>
            <p:cNvPr id="42" name="TextBox 41"/>
            <p:cNvSpPr txBox="1"/>
            <p:nvPr/>
          </p:nvSpPr>
          <p:spPr>
            <a:xfrm>
              <a:off x="971707" y="3401983"/>
              <a:ext cx="2521588" cy="369332"/>
            </a:xfrm>
            <a:prstGeom prst="rect">
              <a:avLst/>
            </a:prstGeom>
            <a:noFill/>
          </p:spPr>
          <p:txBody>
            <a:bodyPr wrap="none" rtlCol="0">
              <a:spAutoFit/>
            </a:bodyPr>
            <a:lstStyle/>
            <a:p>
              <a:r>
                <a:rPr lang="en-US" dirty="0" err="1" smtClean="0"/>
                <a:t>ContactPoint</a:t>
              </a:r>
              <a:r>
                <a:rPr lang="en-US" dirty="0" smtClean="0"/>
                <a:t> -&gt; </a:t>
              </a:r>
              <a:r>
                <a:rPr lang="en-US" dirty="0" err="1" smtClean="0"/>
                <a:t>hasEmail</a:t>
              </a:r>
              <a:endParaRPr lang="en-US" dirty="0"/>
            </a:p>
          </p:txBody>
        </p:sp>
      </p:grpSp>
      <p:grpSp>
        <p:nvGrpSpPr>
          <p:cNvPr id="43" name="Group 42"/>
          <p:cNvGrpSpPr/>
          <p:nvPr/>
        </p:nvGrpSpPr>
        <p:grpSpPr>
          <a:xfrm>
            <a:off x="371830" y="5431070"/>
            <a:ext cx="4598054" cy="369332"/>
            <a:chOff x="261256" y="3324983"/>
            <a:chExt cx="4598054" cy="369332"/>
          </a:xfrm>
        </p:grpSpPr>
        <p:sp>
          <p:nvSpPr>
            <p:cNvPr id="44" name="TextBox 43"/>
            <p:cNvSpPr txBox="1"/>
            <p:nvPr/>
          </p:nvSpPr>
          <p:spPr>
            <a:xfrm>
              <a:off x="261256" y="3393252"/>
              <a:ext cx="710451" cy="21544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dirty="0" err="1" smtClean="0">
                  <a:solidFill>
                    <a:schemeClr val="bg1"/>
                  </a:solidFill>
                </a:rPr>
                <a:t>Schema.org</a:t>
              </a:r>
              <a:endParaRPr lang="en-US" sz="800" dirty="0">
                <a:solidFill>
                  <a:schemeClr val="bg1"/>
                </a:solidFill>
              </a:endParaRPr>
            </a:p>
          </p:txBody>
        </p:sp>
        <p:sp>
          <p:nvSpPr>
            <p:cNvPr id="45" name="TextBox 44"/>
            <p:cNvSpPr txBox="1"/>
            <p:nvPr/>
          </p:nvSpPr>
          <p:spPr>
            <a:xfrm>
              <a:off x="971707" y="3324983"/>
              <a:ext cx="3887603" cy="369332"/>
            </a:xfrm>
            <a:prstGeom prst="rect">
              <a:avLst/>
            </a:prstGeom>
            <a:noFill/>
          </p:spPr>
          <p:txBody>
            <a:bodyPr wrap="none" rtlCol="0">
              <a:spAutoFit/>
            </a:bodyPr>
            <a:lstStyle/>
            <a:p>
              <a:r>
                <a:rPr lang="en-US" dirty="0" err="1" smtClean="0"/>
                <a:t>CreativeWork:producer</a:t>
              </a:r>
              <a:r>
                <a:rPr lang="en-US" dirty="0" smtClean="0"/>
                <a:t> -&gt; </a:t>
              </a:r>
              <a:r>
                <a:rPr lang="en-US" dirty="0" err="1" smtClean="0"/>
                <a:t>Person:email</a:t>
              </a:r>
              <a:endParaRPr lang="en-US" dirty="0"/>
            </a:p>
          </p:txBody>
        </p:sp>
      </p:grpSp>
      <p:grpSp>
        <p:nvGrpSpPr>
          <p:cNvPr id="46" name="Group 45"/>
          <p:cNvGrpSpPr/>
          <p:nvPr/>
        </p:nvGrpSpPr>
        <p:grpSpPr>
          <a:xfrm>
            <a:off x="371830" y="4808151"/>
            <a:ext cx="5346528" cy="378063"/>
            <a:chOff x="261256" y="3393252"/>
            <a:chExt cx="5346528" cy="378063"/>
          </a:xfrm>
        </p:grpSpPr>
        <p:sp>
          <p:nvSpPr>
            <p:cNvPr id="47" name="TextBox 46"/>
            <p:cNvSpPr txBox="1"/>
            <p:nvPr/>
          </p:nvSpPr>
          <p:spPr>
            <a:xfrm>
              <a:off x="261256" y="3393252"/>
              <a:ext cx="710451" cy="369332"/>
            </a:xfrm>
            <a:prstGeom prst="rect">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solidFill>
                    <a:schemeClr val="bg1"/>
                  </a:solidFill>
                </a:rPr>
                <a:t>VoID</a:t>
              </a:r>
              <a:endParaRPr lang="en-US" dirty="0">
                <a:solidFill>
                  <a:schemeClr val="bg1"/>
                </a:solidFill>
              </a:endParaRPr>
            </a:p>
          </p:txBody>
        </p:sp>
        <p:sp>
          <p:nvSpPr>
            <p:cNvPr id="48" name="TextBox 47"/>
            <p:cNvSpPr txBox="1"/>
            <p:nvPr/>
          </p:nvSpPr>
          <p:spPr>
            <a:xfrm>
              <a:off x="971707" y="3401983"/>
              <a:ext cx="4636077" cy="369332"/>
            </a:xfrm>
            <a:prstGeom prst="rect">
              <a:avLst/>
            </a:prstGeom>
            <a:noFill/>
          </p:spPr>
          <p:txBody>
            <a:bodyPr wrap="none" rtlCol="0">
              <a:spAutoFit/>
            </a:bodyPr>
            <a:lstStyle/>
            <a:p>
              <a:r>
                <a:rPr lang="en-US" dirty="0" err="1"/>
                <a:t>v</a:t>
              </a:r>
              <a:r>
                <a:rPr lang="en-US" dirty="0" err="1" smtClean="0"/>
                <a:t>oid:Dataset</a:t>
              </a:r>
              <a:r>
                <a:rPr lang="en-US" dirty="0" smtClean="0"/>
                <a:t> -&gt; </a:t>
              </a:r>
              <a:r>
                <a:rPr lang="en-US" dirty="0" err="1" smtClean="0"/>
                <a:t>dct:creator</a:t>
              </a:r>
              <a:r>
                <a:rPr lang="en-US" dirty="0" smtClean="0"/>
                <a:t> -&gt; </a:t>
              </a:r>
              <a:r>
                <a:rPr lang="en-US" dirty="0" err="1" smtClean="0"/>
                <a:t>foaf:Person:mbox</a:t>
              </a:r>
              <a:endParaRPr lang="en-US" dirty="0"/>
            </a:p>
          </p:txBody>
        </p:sp>
      </p:grpSp>
      <p:grpSp>
        <p:nvGrpSpPr>
          <p:cNvPr id="49" name="Group 48"/>
          <p:cNvGrpSpPr/>
          <p:nvPr/>
        </p:nvGrpSpPr>
        <p:grpSpPr>
          <a:xfrm>
            <a:off x="391524" y="4165982"/>
            <a:ext cx="5341462" cy="378063"/>
            <a:chOff x="261256" y="3393252"/>
            <a:chExt cx="5341462" cy="378063"/>
          </a:xfrm>
        </p:grpSpPr>
        <p:sp>
          <p:nvSpPr>
            <p:cNvPr id="50" name="TextBox 49"/>
            <p:cNvSpPr txBox="1"/>
            <p:nvPr/>
          </p:nvSpPr>
          <p:spPr>
            <a:xfrm>
              <a:off x="261256" y="3393252"/>
              <a:ext cx="710451" cy="369332"/>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DCAT</a:t>
              </a:r>
              <a:endParaRPr lang="en-US" dirty="0">
                <a:solidFill>
                  <a:schemeClr val="bg1"/>
                </a:solidFill>
              </a:endParaRPr>
            </a:p>
          </p:txBody>
        </p:sp>
        <p:sp>
          <p:nvSpPr>
            <p:cNvPr id="51" name="TextBox 50"/>
            <p:cNvSpPr txBox="1"/>
            <p:nvPr/>
          </p:nvSpPr>
          <p:spPr>
            <a:xfrm>
              <a:off x="971707" y="3401983"/>
              <a:ext cx="4631011" cy="369332"/>
            </a:xfrm>
            <a:prstGeom prst="rect">
              <a:avLst/>
            </a:prstGeom>
            <a:noFill/>
          </p:spPr>
          <p:txBody>
            <a:bodyPr wrap="none" rtlCol="0">
              <a:spAutoFit/>
            </a:bodyPr>
            <a:lstStyle/>
            <a:p>
              <a:r>
                <a:rPr lang="en-US" dirty="0" err="1"/>
                <a:t>d</a:t>
              </a:r>
              <a:r>
                <a:rPr lang="en-US" dirty="0" err="1" smtClean="0"/>
                <a:t>cat:Dataset</a:t>
              </a:r>
              <a:r>
                <a:rPr lang="en-US" dirty="0" smtClean="0"/>
                <a:t> -&gt; </a:t>
              </a:r>
              <a:r>
                <a:rPr lang="en-US" dirty="0" err="1" smtClean="0"/>
                <a:t>dct:creator</a:t>
              </a:r>
              <a:r>
                <a:rPr lang="en-US" dirty="0" smtClean="0"/>
                <a:t> -&gt; </a:t>
              </a:r>
              <a:r>
                <a:rPr lang="en-US" dirty="0" err="1" smtClean="0"/>
                <a:t>foaf:Person:mbox</a:t>
              </a:r>
              <a:endParaRPr lang="en-US" dirty="0"/>
            </a:p>
          </p:txBody>
        </p:sp>
      </p:grpSp>
      <p:sp>
        <p:nvSpPr>
          <p:cNvPr id="33" name="TextBox 32"/>
          <p:cNvSpPr txBox="1"/>
          <p:nvPr/>
        </p:nvSpPr>
        <p:spPr>
          <a:xfrm>
            <a:off x="261611" y="1097896"/>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2</a:t>
            </a:r>
            <a:endParaRPr lang="en-US" dirty="0">
              <a:solidFill>
                <a:schemeClr val="bg1"/>
              </a:solidFill>
            </a:endParaRPr>
          </a:p>
        </p:txBody>
      </p:sp>
      <p:sp>
        <p:nvSpPr>
          <p:cNvPr id="53" name="TextBox 52"/>
          <p:cNvSpPr txBox="1"/>
          <p:nvPr/>
        </p:nvSpPr>
        <p:spPr>
          <a:xfrm>
            <a:off x="645248" y="1118868"/>
            <a:ext cx="6361998" cy="369332"/>
          </a:xfrm>
          <a:prstGeom prst="rect">
            <a:avLst/>
          </a:prstGeom>
          <a:noFill/>
        </p:spPr>
        <p:txBody>
          <a:bodyPr wrap="none" rtlCol="0">
            <a:spAutoFit/>
          </a:bodyPr>
          <a:lstStyle/>
          <a:p>
            <a:r>
              <a:rPr lang="en-US" dirty="0" smtClean="0">
                <a:latin typeface="+mj-lt"/>
              </a:rPr>
              <a:t>Map the information types [general, ownership, provenance, etc.]</a:t>
            </a:r>
            <a:endParaRPr lang="en-US" dirty="0">
              <a:latin typeface="+mj-lt"/>
            </a:endParaRPr>
          </a:p>
        </p:txBody>
      </p:sp>
      <p:sp>
        <p:nvSpPr>
          <p:cNvPr id="12" name="Rectangle 11"/>
          <p:cNvSpPr/>
          <p:nvPr/>
        </p:nvSpPr>
        <p:spPr>
          <a:xfrm>
            <a:off x="6936164" y="1443741"/>
            <a:ext cx="4581165" cy="1321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3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18</a:t>
            </a:fld>
            <a:endParaRPr lang="en-US" dirty="0"/>
          </a:p>
        </p:txBody>
      </p:sp>
      <p:sp>
        <p:nvSpPr>
          <p:cNvPr id="12" name="Rectangle 11"/>
          <p:cNvSpPr/>
          <p:nvPr/>
        </p:nvSpPr>
        <p:spPr>
          <a:xfrm>
            <a:off x="146278" y="939659"/>
            <a:ext cx="11785557" cy="2862322"/>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There </a:t>
            </a:r>
            <a:r>
              <a:rPr lang="en-US" sz="2400" dirty="0">
                <a:latin typeface="+mj-lt"/>
              </a:rPr>
              <a:t>is an abundance of extensions and application profiles that try to fill in those gaps, but they are usually domain specific addressing specific issues like geographic or temporal </a:t>
            </a:r>
            <a:r>
              <a:rPr lang="en-US" sz="2400" dirty="0" smtClean="0">
                <a:latin typeface="+mj-lt"/>
              </a:rPr>
              <a:t>information</a:t>
            </a:r>
          </a:p>
          <a:p>
            <a:pPr marL="285750"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dirty="0">
              <a:latin typeface="+mj-lt"/>
            </a:endParaRPr>
          </a:p>
        </p:txBody>
      </p:sp>
      <p:grpSp>
        <p:nvGrpSpPr>
          <p:cNvPr id="24" name="Group 23"/>
          <p:cNvGrpSpPr/>
          <p:nvPr/>
        </p:nvGrpSpPr>
        <p:grpSpPr>
          <a:xfrm>
            <a:off x="3062576" y="2753200"/>
            <a:ext cx="5328431" cy="1510240"/>
            <a:chOff x="2857093" y="3456380"/>
            <a:chExt cx="5328431" cy="1510240"/>
          </a:xfrm>
        </p:grpSpPr>
        <p:sp>
          <p:nvSpPr>
            <p:cNvPr id="7" name="TextBox 6"/>
            <p:cNvSpPr txBox="1"/>
            <p:nvPr/>
          </p:nvSpPr>
          <p:spPr>
            <a:xfrm>
              <a:off x="2857093" y="4135622"/>
              <a:ext cx="1786066" cy="830997"/>
            </a:xfrm>
            <a:prstGeom prst="rect">
              <a:avLst/>
            </a:prstGeom>
            <a:noFill/>
          </p:spPr>
          <p:txBody>
            <a:bodyPr wrap="none" rtlCol="0">
              <a:spAutoFit/>
            </a:bodyPr>
            <a:lstStyle/>
            <a:p>
              <a:r>
                <a:rPr lang="en-US" sz="4800" dirty="0" smtClean="0">
                  <a:solidFill>
                    <a:srgbClr val="FFC000"/>
                  </a:solidFill>
                </a:rPr>
                <a:t>5</a:t>
              </a:r>
              <a:r>
                <a:rPr lang="en-US" sz="3200" dirty="0" smtClean="0"/>
                <a:t> </a:t>
              </a:r>
              <a:r>
                <a:rPr lang="en-US" sz="3200" dirty="0" smtClean="0">
                  <a:latin typeface="+mj-lt"/>
                </a:rPr>
                <a:t>Classes</a:t>
              </a:r>
              <a:endParaRPr lang="en-US" sz="3200" dirty="0">
                <a:latin typeface="+mj-lt"/>
              </a:endParaRPr>
            </a:p>
          </p:txBody>
        </p:sp>
        <p:sp>
          <p:nvSpPr>
            <p:cNvPr id="14" name="TextBox 13"/>
            <p:cNvSpPr txBox="1"/>
            <p:nvPr/>
          </p:nvSpPr>
          <p:spPr>
            <a:xfrm>
              <a:off x="5554804" y="4135623"/>
              <a:ext cx="2630720" cy="830997"/>
            </a:xfrm>
            <a:prstGeom prst="rect">
              <a:avLst/>
            </a:prstGeom>
            <a:noFill/>
          </p:spPr>
          <p:txBody>
            <a:bodyPr wrap="none" rtlCol="0">
              <a:spAutoFit/>
            </a:bodyPr>
            <a:lstStyle/>
            <a:p>
              <a:r>
                <a:rPr lang="en-US" sz="4800" dirty="0" smtClean="0">
                  <a:solidFill>
                    <a:srgbClr val="FFC000"/>
                  </a:solidFill>
                </a:rPr>
                <a:t>61</a:t>
              </a:r>
              <a:r>
                <a:rPr lang="en-US" sz="3200" dirty="0" smtClean="0"/>
                <a:t> </a:t>
              </a:r>
              <a:r>
                <a:rPr lang="en-US" sz="3200" dirty="0" smtClean="0">
                  <a:latin typeface="+mj-lt"/>
                </a:rPr>
                <a:t>properties</a:t>
              </a:r>
              <a:endParaRPr lang="en-US" sz="3200" dirty="0">
                <a:latin typeface="+mj-lt"/>
              </a:endParaRPr>
            </a:p>
          </p:txBody>
        </p:sp>
        <p:sp>
          <p:nvSpPr>
            <p:cNvPr id="23" name="TextBox 22"/>
            <p:cNvSpPr txBox="1"/>
            <p:nvPr/>
          </p:nvSpPr>
          <p:spPr>
            <a:xfrm>
              <a:off x="4643159" y="3456380"/>
              <a:ext cx="1112805" cy="769441"/>
            </a:xfrm>
            <a:prstGeom prst="rect">
              <a:avLst/>
            </a:prstGeom>
            <a:noFill/>
          </p:spPr>
          <p:txBody>
            <a:bodyPr wrap="none" rtlCol="0">
              <a:spAutoFit/>
            </a:bodyPr>
            <a:lstStyle/>
            <a:p>
              <a:r>
                <a:rPr lang="en-US" sz="4400" b="1" dirty="0" smtClean="0">
                  <a:latin typeface="+mj-lt"/>
                </a:rPr>
                <a:t>HDL</a:t>
              </a:r>
              <a:endParaRPr lang="en-US" b="1" dirty="0">
                <a:latin typeface="+mj-lt"/>
              </a:endParaRPr>
            </a:p>
          </p:txBody>
        </p:sp>
      </p:grpSp>
      <p:grpSp>
        <p:nvGrpSpPr>
          <p:cNvPr id="27" name="Group 26"/>
          <p:cNvGrpSpPr/>
          <p:nvPr/>
        </p:nvGrpSpPr>
        <p:grpSpPr>
          <a:xfrm>
            <a:off x="3062576" y="4242304"/>
            <a:ext cx="6701050" cy="823111"/>
            <a:chOff x="3100286" y="5177359"/>
            <a:chExt cx="6701050" cy="823111"/>
          </a:xfrm>
        </p:grpSpPr>
        <p:sp>
          <p:nvSpPr>
            <p:cNvPr id="25" name="TextBox 24"/>
            <p:cNvSpPr txBox="1"/>
            <p:nvPr/>
          </p:nvSpPr>
          <p:spPr>
            <a:xfrm>
              <a:off x="3100286" y="5177359"/>
              <a:ext cx="2662908" cy="461665"/>
            </a:xfrm>
            <a:prstGeom prst="rect">
              <a:avLst/>
            </a:prstGeom>
            <a:noFill/>
          </p:spPr>
          <p:txBody>
            <a:bodyPr wrap="none" rtlCol="0">
              <a:spAutoFit/>
            </a:bodyPr>
            <a:lstStyle/>
            <a:p>
              <a:r>
                <a:rPr lang="en-US" sz="2400" b="1" dirty="0" smtClean="0">
                  <a:solidFill>
                    <a:srgbClr val="FFC000"/>
                  </a:solidFill>
                  <a:latin typeface="+mj-lt"/>
                </a:rPr>
                <a:t>+</a:t>
              </a:r>
              <a:r>
                <a:rPr lang="en-US" dirty="0" smtClean="0">
                  <a:latin typeface="+mj-lt"/>
                </a:rPr>
                <a:t> </a:t>
              </a:r>
              <a:r>
                <a:rPr lang="en-US" sz="2400" b="1" dirty="0" smtClean="0">
                  <a:solidFill>
                    <a:srgbClr val="FFC000"/>
                  </a:solidFill>
                  <a:latin typeface="+mj-lt"/>
                </a:rPr>
                <a:t>3</a:t>
              </a:r>
              <a:r>
                <a:rPr lang="en-US" dirty="0" smtClean="0">
                  <a:latin typeface="+mj-lt"/>
                </a:rPr>
                <a:t> Controlled field values</a:t>
              </a:r>
              <a:endParaRPr lang="en-US" dirty="0">
                <a:latin typeface="+mj-lt"/>
              </a:endParaRPr>
            </a:p>
          </p:txBody>
        </p:sp>
        <p:sp>
          <p:nvSpPr>
            <p:cNvPr id="26" name="TextBox 25"/>
            <p:cNvSpPr txBox="1"/>
            <p:nvPr/>
          </p:nvSpPr>
          <p:spPr>
            <a:xfrm>
              <a:off x="3480375" y="5538805"/>
              <a:ext cx="6320961" cy="461665"/>
            </a:xfrm>
            <a:prstGeom prst="rect">
              <a:avLst/>
            </a:prstGeom>
            <a:noFill/>
          </p:spPr>
          <p:txBody>
            <a:bodyPr wrap="none" rtlCol="0">
              <a:spAutoFit/>
            </a:bodyPr>
            <a:lstStyle/>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direct,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accessible_bitstream</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file.upload</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api</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a:t>
              </a:r>
            </a:p>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visualization,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code, documentation</a:t>
              </a:r>
              <a:endParaRPr lang="en-US" sz="1200" dirty="0">
                <a:solidFill>
                  <a:schemeClr val="tx1">
                    <a:lumMod val="50000"/>
                    <a:lumOff val="50000"/>
                  </a:schemeClr>
                </a:solidFill>
                <a:latin typeface="Droid Sans Mono for Powerline" charset="0"/>
                <a:ea typeface="Droid Sans Mono for Powerline" charset="0"/>
                <a:cs typeface="Droid Sans Mono for Powerline" charset="0"/>
              </a:endParaRPr>
            </a:p>
          </p:txBody>
        </p:sp>
      </p:grpSp>
      <p:pic>
        <p:nvPicPr>
          <p:cNvPr id="28" name="Picture 27"/>
          <p:cNvPicPr>
            <a:picLocks noChangeAspect="1"/>
          </p:cNvPicPr>
          <p:nvPr/>
        </p:nvPicPr>
        <p:blipFill>
          <a:blip r:embed="rId4">
            <a:alphaModFix amt="20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9866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19</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smtClean="0">
                <a:latin typeface="+mj-lt"/>
              </a:rPr>
              <a:t> </a:t>
            </a:r>
            <a:r>
              <a:rPr lang="en-US" sz="2400" dirty="0" smtClean="0">
                <a:latin typeface="+mj-lt"/>
              </a:rPr>
              <a:t>knows </a:t>
            </a:r>
            <a:r>
              <a:rPr lang="en-US" sz="2400" dirty="0">
                <a:latin typeface="+mj-lt"/>
              </a:rPr>
              <a:t>what are the major dataset models out there, and what kind of metadata data owners need to fully represent their </a:t>
            </a:r>
            <a:r>
              <a:rPr lang="en-US" sz="2400" dirty="0" smtClean="0">
                <a:latin typeface="+mj-lt"/>
              </a:rPr>
              <a:t>dataset</a:t>
            </a:r>
          </a:p>
          <a:p>
            <a:pPr marL="342900" indent="-342900">
              <a:buFont typeface="Arial" charset="0"/>
              <a:buChar char="•"/>
            </a:pPr>
            <a:endParaRPr lang="en-US" sz="2400" b="1" dirty="0" smtClean="0">
              <a:latin typeface="+mj-lt"/>
            </a:endParaRPr>
          </a:p>
          <a:p>
            <a:pPr marL="342900" indent="-342900">
              <a:buFont typeface="Arial" charset="0"/>
              <a:buChar char="•"/>
            </a:pPr>
            <a:r>
              <a:rPr lang="en-US" sz="2400" b="1" dirty="0" smtClean="0">
                <a:latin typeface="+mj-lt"/>
              </a:rPr>
              <a:t>Paul</a:t>
            </a:r>
            <a:r>
              <a:rPr lang="en-US" sz="2400" dirty="0" smtClean="0">
                <a:latin typeface="+mj-lt"/>
              </a:rPr>
              <a:t> </a:t>
            </a:r>
            <a:r>
              <a:rPr lang="en-US" sz="2400" dirty="0">
                <a:latin typeface="+mj-lt"/>
              </a:rPr>
              <a:t>will be able to use HDL as a basis to extend and present the datasets he </a:t>
            </a:r>
            <a:r>
              <a:rPr lang="en-US" sz="2400" dirty="0" smtClean="0">
                <a:latin typeface="+mj-lt"/>
              </a:rPr>
              <a:t>controls</a:t>
            </a:r>
            <a:endParaRPr lang="en-US" sz="2400" dirty="0" smtClean="0">
              <a:latin typeface="+mj-lt"/>
            </a:endParaRP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Paul</a:t>
            </a:r>
            <a:r>
              <a:rPr lang="en-US" sz="2400" dirty="0" smtClean="0">
                <a:latin typeface="+mj-lt"/>
              </a:rPr>
              <a:t> can </a:t>
            </a:r>
            <a:r>
              <a:rPr lang="en-US" sz="2400" dirty="0">
                <a:latin typeface="+mj-lt"/>
              </a:rPr>
              <a:t>use HDL and the proposed mappings as a basis to extend Roomba to support various dataset models like DKAN or </a:t>
            </a:r>
            <a:r>
              <a:rPr lang="en-US" sz="2400" dirty="0" err="1" smtClean="0">
                <a:latin typeface="+mj-lt"/>
              </a:rPr>
              <a:t>Socrata</a:t>
            </a:r>
            <a:endParaRPr lang="en-US" sz="2400" dirty="0" smtClean="0">
              <a:latin typeface="+mj-lt"/>
            </a:endParaRPr>
          </a:p>
          <a:p>
            <a:pPr marL="342900" indent="-342900">
              <a:buFont typeface="Arial" charset="0"/>
              <a:buChar char="•"/>
            </a:pPr>
            <a:endParaRPr lang="en-US" sz="2400" dirty="0">
              <a:latin typeface="+mj-lt"/>
            </a:endParaRPr>
          </a:p>
          <a:p>
            <a:pPr marL="342900" indent="-342900">
              <a:buFont typeface="Arial" charset="0"/>
              <a:buChar char="•"/>
            </a:pPr>
            <a:r>
              <a:rPr lang="en-US" sz="2400" b="1" dirty="0" smtClean="0">
                <a:latin typeface="+mj-lt"/>
              </a:rPr>
              <a:t>Dan</a:t>
            </a:r>
            <a:r>
              <a:rPr lang="en-US" sz="2400" dirty="0" smtClean="0">
                <a:latin typeface="+mj-lt"/>
              </a:rPr>
              <a:t> will </a:t>
            </a:r>
            <a:r>
              <a:rPr lang="en-US" sz="2400" dirty="0">
                <a:latin typeface="+mj-lt"/>
              </a:rPr>
              <a:t>be able to make fast decisions whether the dataset examined is suitable or not </a:t>
            </a:r>
            <a:r>
              <a:rPr lang="en-US" sz="2400" dirty="0" smtClean="0">
                <a:latin typeface="+mj-lt"/>
              </a:rPr>
              <a:t>by </a:t>
            </a:r>
            <a:r>
              <a:rPr lang="en-US" sz="2400" dirty="0">
                <a:latin typeface="+mj-lt"/>
              </a:rPr>
              <a:t>examining the rich datasets metadata presented in HDL</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39368" y="2463337"/>
            <a:ext cx="317051" cy="31705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3706" y="1738117"/>
            <a:ext cx="299590" cy="2995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1856" y="3567483"/>
            <a:ext cx="314007" cy="31400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2959" y="4641148"/>
            <a:ext cx="358800" cy="3588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3201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Outline</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135656" y="748554"/>
            <a:ext cx="11278015" cy="6370975"/>
          </a:xfrm>
          <a:prstGeom prst="rect">
            <a:avLst/>
          </a:prstGeom>
          <a:noFill/>
        </p:spPr>
        <p:txBody>
          <a:bodyPr wrap="square" rtlCol="0">
            <a:spAutoFit/>
          </a:bodyPr>
          <a:lstStyle/>
          <a:p>
            <a:pPr marL="342900" indent="-342900">
              <a:lnSpc>
                <a:spcPct val="150000"/>
              </a:lnSpc>
              <a:buFont typeface="Wingdings" charset="2"/>
              <a:buChar char="§"/>
            </a:pPr>
            <a:r>
              <a:rPr lang="en-US" sz="2000" dirty="0" smtClean="0">
                <a:latin typeface="+mj-lt"/>
              </a:rPr>
              <a:t>Introduction</a:t>
            </a:r>
          </a:p>
          <a:p>
            <a:pPr marL="800100" lvl="1" indent="-342900">
              <a:lnSpc>
                <a:spcPct val="150000"/>
              </a:lnSpc>
              <a:buFont typeface="Wingdings" charset="2"/>
              <a:buChar char="§"/>
            </a:pPr>
            <a:r>
              <a:rPr lang="en-US" dirty="0" smtClean="0">
                <a:latin typeface="+mj-lt"/>
              </a:rPr>
              <a:t>Use-case Scenario</a:t>
            </a:r>
          </a:p>
          <a:p>
            <a:pPr marL="800100" lvl="1" indent="-342900">
              <a:lnSpc>
                <a:spcPct val="150000"/>
              </a:lnSpc>
              <a:buFont typeface="Wingdings" charset="2"/>
              <a:buChar char="§"/>
            </a:pPr>
            <a:r>
              <a:rPr lang="en-US" dirty="0" smtClean="0">
                <a:latin typeface="+mj-lt"/>
              </a:rPr>
              <a:t>Research Challenges</a:t>
            </a:r>
          </a:p>
          <a:p>
            <a:pPr marL="342900" indent="-342900">
              <a:lnSpc>
                <a:spcPct val="150000"/>
              </a:lnSpc>
              <a:buFont typeface="Wingdings" charset="2"/>
              <a:buChar char="§"/>
            </a:pPr>
            <a:r>
              <a:rPr lang="en-US" sz="2000" dirty="0" smtClean="0">
                <a:latin typeface="+mj-lt"/>
              </a:rPr>
              <a:t>Contributions</a:t>
            </a:r>
          </a:p>
          <a:p>
            <a:pPr marL="800100" lvl="1" indent="-342900">
              <a:lnSpc>
                <a:spcPct val="150000"/>
              </a:lnSpc>
              <a:buFont typeface="Wingdings" charset="2"/>
              <a:buChar char="§"/>
            </a:pPr>
            <a:r>
              <a:rPr lang="en-US" dirty="0">
                <a:latin typeface="+mj-lt"/>
              </a:rPr>
              <a:t>Towards A Complete Dataset </a:t>
            </a:r>
            <a:r>
              <a:rPr lang="en-US" dirty="0" smtClean="0">
                <a:latin typeface="+mj-lt"/>
              </a:rPr>
              <a:t>Profile</a:t>
            </a:r>
          </a:p>
          <a:p>
            <a:pPr marL="1257300" lvl="2" indent="-342900">
              <a:lnSpc>
                <a:spcPct val="150000"/>
              </a:lnSpc>
              <a:buFont typeface="Wingdings" charset="2"/>
              <a:buChar char="§"/>
            </a:pPr>
            <a:r>
              <a:rPr lang="en-US" sz="1600" dirty="0" smtClean="0">
                <a:latin typeface="+mj-lt"/>
              </a:rPr>
              <a:t>Harmonized Dataset Model (HDL)</a:t>
            </a:r>
          </a:p>
          <a:p>
            <a:pPr marL="1257300" lvl="2" indent="-342900">
              <a:lnSpc>
                <a:spcPct val="150000"/>
              </a:lnSpc>
              <a:buFont typeface="Wingdings" charset="2"/>
              <a:buChar char="§"/>
            </a:pPr>
            <a:r>
              <a:rPr lang="en-US" sz="1600" dirty="0" smtClean="0">
                <a:latin typeface="+mj-lt"/>
              </a:rPr>
              <a:t>Automatic generation and validation of dataset profiles (Roomba)</a:t>
            </a:r>
          </a:p>
          <a:p>
            <a:pPr marL="1257300" lvl="2" indent="-342900">
              <a:lnSpc>
                <a:spcPct val="150000"/>
              </a:lnSpc>
              <a:buFont typeface="Wingdings" charset="2"/>
              <a:buChar char="§"/>
            </a:pPr>
            <a:r>
              <a:rPr lang="en-US" sz="1600" dirty="0" smtClean="0">
                <a:latin typeface="+mj-lt"/>
              </a:rPr>
              <a:t>Objective quality assessment</a:t>
            </a:r>
          </a:p>
          <a:p>
            <a:pPr marL="800100" lvl="1" indent="-342900">
              <a:lnSpc>
                <a:spcPct val="150000"/>
              </a:lnSpc>
              <a:buFont typeface="Wingdings" charset="2"/>
              <a:buChar char="§"/>
            </a:pPr>
            <a:r>
              <a:rPr lang="en-US" dirty="0">
                <a:latin typeface="+mj-lt"/>
              </a:rPr>
              <a:t>Towards Enriched Enterprise </a:t>
            </a:r>
            <a:r>
              <a:rPr lang="en-US" dirty="0" smtClean="0">
                <a:latin typeface="+mj-lt"/>
              </a:rPr>
              <a:t>Data</a:t>
            </a:r>
          </a:p>
          <a:p>
            <a:pPr marL="1257300" lvl="2" indent="-342900">
              <a:lnSpc>
                <a:spcPct val="150000"/>
              </a:lnSpc>
              <a:buFont typeface="Wingdings" charset="2"/>
              <a:buChar char="§"/>
            </a:pPr>
            <a:r>
              <a:rPr lang="en-US" sz="1600" dirty="0" smtClean="0">
                <a:latin typeface="+mj-lt"/>
              </a:rPr>
              <a:t>Semantic enrichment in the enterprise</a:t>
            </a:r>
          </a:p>
          <a:p>
            <a:pPr marL="1257300" lvl="2" indent="-342900">
              <a:lnSpc>
                <a:spcPct val="150000"/>
              </a:lnSpc>
              <a:buFont typeface="Wingdings" charset="2"/>
              <a:buChar char="§"/>
            </a:pPr>
            <a:r>
              <a:rPr lang="en-US" sz="1600" dirty="0" smtClean="0">
                <a:latin typeface="+mj-lt"/>
              </a:rPr>
              <a:t>Semantic Social News Aggregator (SNARC)</a:t>
            </a:r>
          </a:p>
          <a:p>
            <a:pPr marL="342900" indent="-342900">
              <a:lnSpc>
                <a:spcPct val="150000"/>
              </a:lnSpc>
              <a:buFont typeface="Wingdings" charset="2"/>
              <a:buChar char="§"/>
            </a:pPr>
            <a:r>
              <a:rPr lang="en-US" sz="2000" dirty="0" smtClean="0">
                <a:latin typeface="+mj-lt"/>
              </a:rPr>
              <a:t>Conclusion &amp; Future Work</a:t>
            </a:r>
          </a:p>
          <a:p>
            <a:pPr marL="342900" indent="-342900">
              <a:lnSpc>
                <a:spcPct val="150000"/>
              </a:lnSpc>
              <a:buFont typeface="Wingdings" charset="2"/>
              <a:buChar char="§"/>
            </a:pPr>
            <a:r>
              <a:rPr lang="en-US" sz="2000" dirty="0" smtClean="0">
                <a:latin typeface="+mj-lt"/>
              </a:rPr>
              <a:t>Publications</a:t>
            </a:r>
            <a:endParaRPr lang="en-US" sz="2000" dirty="0">
              <a:latin typeface="+mj-lt"/>
            </a:endParaRPr>
          </a:p>
          <a:p>
            <a:pPr lvl="1">
              <a:lnSpc>
                <a:spcPct val="150000"/>
              </a:lnSpc>
            </a:pPr>
            <a:endParaRPr lang="en-US" sz="2000" dirty="0" smtClean="0">
              <a:latin typeface="+mj-lt"/>
            </a:endParaRPr>
          </a:p>
          <a:p>
            <a:pPr marL="800100" lvl="1" indent="-342900">
              <a:lnSpc>
                <a:spcPct val="150000"/>
              </a:lnSpc>
              <a:buFont typeface="Wingdings" charset="2"/>
              <a:buChar char="§"/>
            </a:pPr>
            <a:endParaRPr lang="en-US" sz="2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3" name="Picture 12"/>
          <p:cNvPicPr>
            <a:picLocks noChangeAspect="1"/>
          </p:cNvPicPr>
          <p:nvPr/>
        </p:nvPicPr>
        <p:blipFill>
          <a:blip r:embed="rId4">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785225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20</a:t>
            </a:fld>
            <a:endParaRPr lang="en-US" dirty="0"/>
          </a:p>
        </p:txBody>
      </p:sp>
      <p:grpSp>
        <p:nvGrpSpPr>
          <p:cNvPr id="40" name="Group 39"/>
          <p:cNvGrpSpPr/>
          <p:nvPr/>
        </p:nvGrpSpPr>
        <p:grpSpPr>
          <a:xfrm>
            <a:off x="3987206" y="999114"/>
            <a:ext cx="8204794" cy="3379546"/>
            <a:chOff x="2037805" y="961053"/>
            <a:chExt cx="8204794" cy="3379546"/>
          </a:xfrm>
        </p:grpSpPr>
        <p:grpSp>
          <p:nvGrpSpPr>
            <p:cNvPr id="37" name="Group 36"/>
            <p:cNvGrpSpPr/>
            <p:nvPr/>
          </p:nvGrpSpPr>
          <p:grpSpPr>
            <a:xfrm>
              <a:off x="2119999" y="961053"/>
              <a:ext cx="6012437" cy="2913516"/>
              <a:chOff x="4465654" y="944060"/>
              <a:chExt cx="6332591" cy="3310218"/>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923330"/>
            <a:chOff x="1870270" y="1094255"/>
            <a:chExt cx="3563523" cy="923330"/>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923330"/>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endParaRPr lang="en-US" b="1" dirty="0">
                <a:latin typeface="+mj-lt"/>
              </a:endParaRPr>
            </a:p>
          </p:txBody>
        </p:sp>
      </p:grpSp>
    </p:spTree>
    <p:extLst>
      <p:ext uri="{BB962C8B-B14F-4D97-AF65-F5344CB8AC3E}">
        <p14:creationId xmlns:p14="http://schemas.microsoft.com/office/powerpoint/2010/main" val="720532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Dataset Profiling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21</a:t>
            </a:fld>
            <a:endParaRPr lang="en-US" dirty="0"/>
          </a:p>
        </p:txBody>
      </p:sp>
      <p:sp>
        <p:nvSpPr>
          <p:cNvPr id="12" name="Rectangle 11"/>
          <p:cNvSpPr/>
          <p:nvPr/>
        </p:nvSpPr>
        <p:spPr>
          <a:xfrm>
            <a:off x="146278" y="939659"/>
            <a:ext cx="11785557" cy="3416320"/>
          </a:xfrm>
          <a:prstGeom prst="rect">
            <a:avLst/>
          </a:prstGeom>
        </p:spPr>
        <p:txBody>
          <a:bodyPr wrap="square">
            <a:spAutoFit/>
          </a:bodyPr>
          <a:lstStyle/>
          <a:p>
            <a:pPr marL="342900" indent="-342900">
              <a:lnSpc>
                <a:spcPct val="150000"/>
              </a:lnSpc>
              <a:buFont typeface="Wingdings" charset="2"/>
              <a:buChar char="§"/>
            </a:pPr>
            <a:r>
              <a:rPr lang="en-US" sz="2400" dirty="0">
                <a:latin typeface="+mj-lt"/>
              </a:rPr>
              <a:t>Data profiling is the process of creating descriptive information and collect statistics about that data. It is a cardinal activity when facing an unfamiliar </a:t>
            </a:r>
            <a:r>
              <a:rPr lang="en-US" sz="2400" dirty="0" smtClean="0">
                <a:latin typeface="+mj-lt"/>
              </a:rPr>
              <a:t>dataset</a:t>
            </a:r>
          </a:p>
          <a:p>
            <a:pPr marL="342900" indent="-342900">
              <a:lnSpc>
                <a:spcPct val="150000"/>
              </a:lnSpc>
              <a:buFont typeface="Wingdings" charset="2"/>
              <a:buChar char="§"/>
            </a:pPr>
            <a:r>
              <a:rPr lang="en-US" sz="2400" dirty="0">
                <a:latin typeface="+mj-lt"/>
              </a:rPr>
              <a:t>Profiles reflect the importance of datasets without the need for detailed inspection of the raw </a:t>
            </a:r>
            <a:r>
              <a:rPr lang="en-US" sz="2400" dirty="0" smtClean="0">
                <a:latin typeface="+mj-lt"/>
              </a:rPr>
              <a:t>data</a:t>
            </a:r>
          </a:p>
          <a:p>
            <a:pPr>
              <a:lnSpc>
                <a:spcPct val="150000"/>
              </a:lnSpc>
            </a:pPr>
            <a:endParaRPr lang="en-US" sz="2400" dirty="0">
              <a:latin typeface="+mj-lt"/>
            </a:endParaRPr>
          </a:p>
          <a:p>
            <a:pPr marL="342900" indent="-342900">
              <a:lnSpc>
                <a:spcPct val="150000"/>
              </a:lnSpc>
              <a:buFont typeface="Wingdings" charset="2"/>
              <a:buChar char="§"/>
            </a:pPr>
            <a:endParaRPr lang="en-US" sz="2400" dirty="0">
              <a:latin typeface="+mj-lt"/>
            </a:endParaRPr>
          </a:p>
        </p:txBody>
      </p:sp>
      <p:grpSp>
        <p:nvGrpSpPr>
          <p:cNvPr id="7" name="Group 6"/>
          <p:cNvGrpSpPr/>
          <p:nvPr/>
        </p:nvGrpSpPr>
        <p:grpSpPr>
          <a:xfrm>
            <a:off x="100130" y="3536153"/>
            <a:ext cx="2371803" cy="1351906"/>
            <a:chOff x="1656915" y="4831552"/>
            <a:chExt cx="2371803" cy="1351906"/>
          </a:xfrm>
        </p:grpSpPr>
        <p:sp>
          <p:nvSpPr>
            <p:cNvPr id="19" name="TextBox 18"/>
            <p:cNvSpPr txBox="1"/>
            <p:nvPr/>
          </p:nvSpPr>
          <p:spPr>
            <a:xfrm>
              <a:off x="1656915" y="5321684"/>
              <a:ext cx="2371803" cy="861774"/>
            </a:xfrm>
            <a:prstGeom prst="rect">
              <a:avLst/>
            </a:prstGeom>
            <a:noFill/>
          </p:spPr>
          <p:txBody>
            <a:bodyPr wrap="none" rtlCol="0">
              <a:spAutoFit/>
            </a:bodyPr>
            <a:lstStyle/>
            <a:p>
              <a:pPr algn="ctr"/>
              <a:r>
                <a:rPr lang="en-US" dirty="0" smtClean="0"/>
                <a:t>Statistical Profiling</a:t>
              </a:r>
            </a:p>
            <a:p>
              <a:r>
                <a:rPr lang="en-US" sz="1400" dirty="0"/>
                <a:t>[</a:t>
              </a:r>
              <a:r>
                <a:rPr lang="en-US" sz="1400" dirty="0" err="1"/>
                <a:t>Abedjan</a:t>
              </a:r>
              <a:r>
                <a:rPr lang="en-US" sz="1400" dirty="0"/>
                <a:t> 2014 , </a:t>
              </a:r>
              <a:r>
                <a:rPr lang="en-US" sz="1400" dirty="0" err="1"/>
                <a:t>Makela</a:t>
              </a:r>
              <a:r>
                <a:rPr lang="en-US" sz="1400" dirty="0"/>
                <a:t> 2014]</a:t>
              </a:r>
            </a:p>
            <a:p>
              <a:endParaRPr lang="en-US" dirty="0"/>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8631" y="4831552"/>
              <a:ext cx="437176" cy="437176"/>
            </a:xfrm>
            <a:prstGeom prst="rect">
              <a:avLst/>
            </a:prstGeom>
          </p:spPr>
        </p:pic>
      </p:grpSp>
      <p:grpSp>
        <p:nvGrpSpPr>
          <p:cNvPr id="13" name="Group 12"/>
          <p:cNvGrpSpPr/>
          <p:nvPr/>
        </p:nvGrpSpPr>
        <p:grpSpPr>
          <a:xfrm>
            <a:off x="4634583" y="3648326"/>
            <a:ext cx="1925912" cy="898831"/>
            <a:chOff x="4942808" y="4862732"/>
            <a:chExt cx="1925912" cy="898831"/>
          </a:xfrm>
        </p:grpSpPr>
        <p:sp>
          <p:nvSpPr>
            <p:cNvPr id="21" name="TextBox 20"/>
            <p:cNvSpPr txBox="1"/>
            <p:nvPr/>
          </p:nvSpPr>
          <p:spPr>
            <a:xfrm>
              <a:off x="4942808" y="5392231"/>
              <a:ext cx="1925912" cy="369332"/>
            </a:xfrm>
            <a:prstGeom prst="rect">
              <a:avLst/>
            </a:prstGeom>
            <a:noFill/>
          </p:spPr>
          <p:txBody>
            <a:bodyPr wrap="none" rtlCol="0">
              <a:spAutoFit/>
            </a:bodyPr>
            <a:lstStyle/>
            <a:p>
              <a:r>
                <a:rPr lang="en-US" dirty="0" smtClean="0"/>
                <a:t>Metadata Profiling</a:t>
              </a:r>
              <a:endParaRPr lang="en-US" dirty="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2380" y="4862732"/>
              <a:ext cx="410151" cy="410151"/>
            </a:xfrm>
            <a:prstGeom prst="rect">
              <a:avLst/>
            </a:prstGeom>
          </p:spPr>
        </p:pic>
      </p:grpSp>
      <p:grpSp>
        <p:nvGrpSpPr>
          <p:cNvPr id="14" name="Group 13"/>
          <p:cNvGrpSpPr/>
          <p:nvPr/>
        </p:nvGrpSpPr>
        <p:grpSpPr>
          <a:xfrm>
            <a:off x="9147855" y="3503626"/>
            <a:ext cx="2121928" cy="1384433"/>
            <a:chOff x="8447410" y="4869572"/>
            <a:chExt cx="2121928" cy="1384433"/>
          </a:xfrm>
        </p:grpSpPr>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8780" y="4869572"/>
              <a:ext cx="530459" cy="530459"/>
            </a:xfrm>
            <a:prstGeom prst="rect">
              <a:avLst/>
            </a:prstGeom>
          </p:spPr>
        </p:pic>
        <p:sp>
          <p:nvSpPr>
            <p:cNvPr id="29" name="TextBox 28"/>
            <p:cNvSpPr txBox="1"/>
            <p:nvPr/>
          </p:nvSpPr>
          <p:spPr>
            <a:xfrm>
              <a:off x="8447410" y="5392231"/>
              <a:ext cx="2121928" cy="861774"/>
            </a:xfrm>
            <a:prstGeom prst="rect">
              <a:avLst/>
            </a:prstGeom>
            <a:noFill/>
          </p:spPr>
          <p:txBody>
            <a:bodyPr wrap="none" rtlCol="0">
              <a:spAutoFit/>
            </a:bodyPr>
            <a:lstStyle/>
            <a:p>
              <a:pPr algn="ctr"/>
              <a:r>
                <a:rPr lang="en-US" dirty="0" smtClean="0"/>
                <a:t>Topical Profiling</a:t>
              </a:r>
            </a:p>
            <a:p>
              <a:r>
                <a:rPr lang="en-US" sz="1400" dirty="0"/>
                <a:t>[</a:t>
              </a:r>
              <a:r>
                <a:rPr lang="en-US" sz="1400" dirty="0" err="1"/>
                <a:t>Bohm</a:t>
              </a:r>
              <a:r>
                <a:rPr lang="en-US" sz="1400" dirty="0"/>
                <a:t> 2012, </a:t>
              </a:r>
              <a:r>
                <a:rPr lang="en-US" sz="1400" dirty="0" err="1"/>
                <a:t>Fetahu</a:t>
              </a:r>
              <a:r>
                <a:rPr lang="en-US" sz="1400" dirty="0"/>
                <a:t> 2014]</a:t>
              </a:r>
            </a:p>
            <a:p>
              <a:endParaRPr lang="en-US" dirty="0"/>
            </a:p>
          </p:txBody>
        </p:sp>
      </p:grpSp>
      <p:grpSp>
        <p:nvGrpSpPr>
          <p:cNvPr id="30" name="Group 29"/>
          <p:cNvGrpSpPr/>
          <p:nvPr/>
        </p:nvGrpSpPr>
        <p:grpSpPr>
          <a:xfrm>
            <a:off x="4555969" y="3515938"/>
            <a:ext cx="2083140" cy="1193855"/>
            <a:chOff x="4706754" y="1337589"/>
            <a:chExt cx="2083140" cy="1193855"/>
          </a:xfrm>
        </p:grpSpPr>
        <p:cxnSp>
          <p:nvCxnSpPr>
            <p:cNvPr id="31" name="Straight Connector 30"/>
            <p:cNvCxnSpPr/>
            <p:nvPr/>
          </p:nvCxnSpPr>
          <p:spPr>
            <a:xfrm flipV="1">
              <a:off x="4706754" y="2512194"/>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720396" y="1337589"/>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2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Metadata Profiling | Related 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22</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285750" indent="-285750">
              <a:lnSpc>
                <a:spcPct val="150000"/>
              </a:lnSpc>
              <a:buFont typeface="Wingdings" charset="2"/>
              <a:buChar char="§"/>
            </a:pPr>
            <a:r>
              <a:rPr lang="en-US" sz="2400" dirty="0" err="1">
                <a:latin typeface="+mj-lt"/>
              </a:rPr>
              <a:t>Flemming’s</a:t>
            </a:r>
            <a:r>
              <a:rPr lang="en-US" sz="2400" dirty="0">
                <a:latin typeface="+mj-lt"/>
              </a:rPr>
              <a:t> data quality assessment </a:t>
            </a:r>
            <a:r>
              <a:rPr lang="en-US" sz="2400" dirty="0" smtClean="0">
                <a:latin typeface="+mj-lt"/>
              </a:rPr>
              <a:t>tool </a:t>
            </a:r>
            <a:r>
              <a:rPr lang="en-US" sz="2400" dirty="0">
                <a:latin typeface="+mj-lt"/>
              </a:rPr>
              <a:t>p</a:t>
            </a:r>
            <a:r>
              <a:rPr lang="en-US" sz="2400" dirty="0" smtClean="0">
                <a:latin typeface="+mj-lt"/>
              </a:rPr>
              <a:t>rovides </a:t>
            </a:r>
            <a:r>
              <a:rPr lang="en-US" sz="2400" dirty="0">
                <a:latin typeface="+mj-lt"/>
              </a:rPr>
              <a:t>metadata assessment based on manual user </a:t>
            </a:r>
            <a:r>
              <a:rPr lang="en-US" sz="2400" dirty="0" smtClean="0">
                <a:latin typeface="+mj-lt"/>
              </a:rPr>
              <a:t>input </a:t>
            </a:r>
            <a:r>
              <a:rPr lang="en-US" sz="2400" dirty="0" smtClean="0">
                <a:latin typeface="+mj-lt"/>
              </a:rPr>
              <a:t>[</a:t>
            </a:r>
            <a:r>
              <a:rPr lang="en-US" sz="2000" dirty="0" err="1">
                <a:latin typeface="+mj-lt"/>
              </a:rPr>
              <a:t>Flemming</a:t>
            </a:r>
            <a:r>
              <a:rPr lang="en-US" sz="2000" dirty="0">
                <a:latin typeface="+mj-lt"/>
              </a:rPr>
              <a:t> </a:t>
            </a:r>
            <a:r>
              <a:rPr lang="en-US" sz="2000" dirty="0" smtClean="0">
                <a:latin typeface="+mj-lt"/>
              </a:rPr>
              <a:t>2010</a:t>
            </a:r>
            <a:r>
              <a:rPr lang="en-US" sz="2400" dirty="0" smtClean="0">
                <a:latin typeface="+mj-lt"/>
              </a:rPr>
              <a:t>]</a:t>
            </a:r>
            <a:endParaRPr lang="en-US" sz="2400" dirty="0">
              <a:latin typeface="+mj-lt"/>
            </a:endParaRPr>
          </a:p>
          <a:p>
            <a:pPr marL="285750" indent="-285750">
              <a:lnSpc>
                <a:spcPct val="150000"/>
              </a:lnSpc>
              <a:buFont typeface="Wingdings" charset="2"/>
              <a:buChar char="§"/>
            </a:pPr>
            <a:r>
              <a:rPr lang="en-US" sz="2400" dirty="0">
                <a:latin typeface="+mj-lt"/>
              </a:rPr>
              <a:t>ODI </a:t>
            </a:r>
            <a:r>
              <a:rPr lang="en-US" sz="2400" dirty="0" smtClean="0">
                <a:latin typeface="+mj-lt"/>
              </a:rPr>
              <a:t>certificate </a:t>
            </a:r>
            <a:r>
              <a:rPr lang="en-US" sz="2400" dirty="0">
                <a:latin typeface="+mj-lt"/>
              </a:rPr>
              <a:t>provides descriptions of the published data quality in plain English based on an extensive survey filled by the publisher</a:t>
            </a:r>
          </a:p>
          <a:p>
            <a:pPr marL="285750" indent="-285750">
              <a:lnSpc>
                <a:spcPct val="150000"/>
              </a:lnSpc>
              <a:buFont typeface="Wingdings" charset="2"/>
              <a:buChar char="§"/>
            </a:pPr>
            <a:r>
              <a:rPr lang="en-US" sz="2400" dirty="0">
                <a:latin typeface="+mj-lt"/>
              </a:rPr>
              <a:t>Project Open Data </a:t>
            </a:r>
            <a:r>
              <a:rPr lang="en-US" sz="2400" dirty="0" smtClean="0">
                <a:latin typeface="+mj-lt"/>
              </a:rPr>
              <a:t>Dashboard </a:t>
            </a:r>
            <a:r>
              <a:rPr lang="en-US" sz="2400" dirty="0">
                <a:latin typeface="+mj-lt"/>
              </a:rPr>
              <a:t>tracks and measures how US governments </a:t>
            </a:r>
            <a:r>
              <a:rPr lang="en-US" sz="2400" dirty="0" smtClean="0">
                <a:latin typeface="+mj-lt"/>
              </a:rPr>
              <a:t>implement </a:t>
            </a:r>
            <a:r>
              <a:rPr lang="en-US" sz="2400" dirty="0">
                <a:latin typeface="+mj-lt"/>
              </a:rPr>
              <a:t>Open Data principles</a:t>
            </a:r>
          </a:p>
          <a:p>
            <a:pPr marL="285750" indent="-285750">
              <a:lnSpc>
                <a:spcPct val="150000"/>
              </a:lnSpc>
              <a:buFont typeface="Wingdings" charset="2"/>
              <a:buChar char="§"/>
            </a:pPr>
            <a:r>
              <a:rPr lang="en-US" sz="2400" dirty="0">
                <a:latin typeface="+mj-lt"/>
              </a:rPr>
              <a:t>The </a:t>
            </a:r>
            <a:r>
              <a:rPr lang="en-US" sz="2400" dirty="0" err="1">
                <a:latin typeface="+mj-lt"/>
              </a:rPr>
              <a:t>Datahub</a:t>
            </a:r>
            <a:r>
              <a:rPr lang="en-US" sz="2400" dirty="0">
                <a:latin typeface="+mj-lt"/>
              </a:rPr>
              <a:t> </a:t>
            </a:r>
            <a:r>
              <a:rPr lang="en-US" sz="2400" dirty="0" smtClean="0">
                <a:latin typeface="+mj-lt"/>
              </a:rPr>
              <a:t>Validator </a:t>
            </a:r>
            <a:r>
              <a:rPr lang="en-US" sz="2400" dirty="0">
                <a:latin typeface="+mj-lt"/>
              </a:rPr>
              <a:t>gives an overview of data sources cataloged on T</a:t>
            </a:r>
            <a:r>
              <a:rPr lang="en-US" sz="2400" dirty="0" smtClean="0">
                <a:latin typeface="+mj-lt"/>
              </a:rPr>
              <a:t>he </a:t>
            </a:r>
            <a:r>
              <a:rPr lang="en-US" sz="2400" dirty="0" err="1">
                <a:latin typeface="+mj-lt"/>
              </a:rPr>
              <a:t>D</a:t>
            </a:r>
            <a:r>
              <a:rPr lang="en-US" sz="2400" dirty="0" err="1" smtClean="0">
                <a:latin typeface="+mj-lt"/>
              </a:rPr>
              <a:t>atahub</a:t>
            </a:r>
            <a:endParaRPr lang="en-US" sz="2400" dirty="0">
              <a:latin typeface="+mj-lt"/>
            </a:endParaRPr>
          </a:p>
        </p:txBody>
      </p:sp>
      <p:sp>
        <p:nvSpPr>
          <p:cNvPr id="7" name="TextBox 6"/>
          <p:cNvSpPr txBox="1"/>
          <p:nvPr/>
        </p:nvSpPr>
        <p:spPr>
          <a:xfrm>
            <a:off x="94641" y="5503270"/>
            <a:ext cx="2989344" cy="738664"/>
          </a:xfrm>
          <a:prstGeom prst="rect">
            <a:avLst/>
          </a:prstGeom>
          <a:noFill/>
        </p:spPr>
        <p:txBody>
          <a:bodyPr wrap="none" rtlCol="0">
            <a:spAutoFit/>
          </a:bodyPr>
          <a:lstStyle/>
          <a:p>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4"/>
              </a:rPr>
              <a:t>https</a:t>
            </a:r>
            <a:r>
              <a:rPr lang="en-US" sz="1400" dirty="0">
                <a:solidFill>
                  <a:schemeClr val="tx1">
                    <a:lumMod val="50000"/>
                    <a:lumOff val="50000"/>
                  </a:schemeClr>
                </a:solidFill>
                <a:latin typeface="+mj-lt"/>
                <a:hlinkClick r:id="rId4"/>
              </a:rPr>
              <a:t>://certificates.theodi.org/en</a:t>
            </a:r>
            <a:r>
              <a:rPr lang="en-US" sz="1400" dirty="0" smtClean="0">
                <a:solidFill>
                  <a:schemeClr val="tx1">
                    <a:lumMod val="50000"/>
                    <a:lumOff val="50000"/>
                  </a:schemeClr>
                </a:solidFill>
                <a:latin typeface="+mj-lt"/>
                <a:hlinkClick r:id="rId4"/>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5"/>
              </a:rPr>
              <a:t>https</a:t>
            </a:r>
            <a:r>
              <a:rPr lang="en-US" sz="1400" dirty="0">
                <a:solidFill>
                  <a:schemeClr val="tx1">
                    <a:lumMod val="50000"/>
                    <a:lumOff val="50000"/>
                  </a:schemeClr>
                </a:solidFill>
                <a:latin typeface="+mj-lt"/>
                <a:hlinkClick r:id="rId5"/>
              </a:rPr>
              <a:t>://project-open-data.cio.gov</a:t>
            </a:r>
            <a:r>
              <a:rPr lang="en-US" sz="1400" dirty="0" smtClean="0">
                <a:solidFill>
                  <a:schemeClr val="tx1">
                    <a:lumMod val="50000"/>
                    <a:lumOff val="50000"/>
                  </a:schemeClr>
                </a:solidFill>
                <a:latin typeface="+mj-lt"/>
                <a:hlinkClick r:id="rId5"/>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6"/>
              </a:rPr>
              <a:t>http</a:t>
            </a:r>
            <a:r>
              <a:rPr lang="en-US" sz="1400" dirty="0">
                <a:solidFill>
                  <a:schemeClr val="tx1">
                    <a:lumMod val="50000"/>
                    <a:lumOff val="50000"/>
                  </a:schemeClr>
                </a:solidFill>
                <a:latin typeface="+mj-lt"/>
                <a:hlinkClick r:id="rId6"/>
              </a:rPr>
              <a:t>://validator.lod-cloud.net</a:t>
            </a:r>
            <a:r>
              <a:rPr lang="en-US" sz="1400" dirty="0" smtClean="0">
                <a:solidFill>
                  <a:schemeClr val="tx1">
                    <a:lumMod val="50000"/>
                    <a:lumOff val="50000"/>
                  </a:schemeClr>
                </a:solidFill>
                <a:latin typeface="+mj-lt"/>
                <a:hlinkClick r:id="rId6"/>
              </a:rPr>
              <a:t>/</a:t>
            </a:r>
            <a:r>
              <a:rPr lang="en-US" sz="1400" dirty="0" smtClean="0">
                <a:solidFill>
                  <a:schemeClr val="tx1">
                    <a:lumMod val="50000"/>
                    <a:lumOff val="50000"/>
                  </a:schemeClr>
                </a:solidFill>
                <a:latin typeface="+mj-lt"/>
              </a:rPr>
              <a:t>  </a:t>
            </a:r>
            <a:endParaRPr lang="en-US" sz="1400" dirty="0">
              <a:solidFill>
                <a:schemeClr val="tx1">
                  <a:lumMod val="50000"/>
                  <a:lumOff val="50000"/>
                </a:schemeClr>
              </a:solidFill>
              <a:latin typeface="+mj-lt"/>
            </a:endParaRPr>
          </a:p>
        </p:txBody>
      </p:sp>
      <p:sp>
        <p:nvSpPr>
          <p:cNvPr id="13" name="TextBox 12"/>
          <p:cNvSpPr txBox="1"/>
          <p:nvPr/>
        </p:nvSpPr>
        <p:spPr>
          <a:xfrm>
            <a:off x="2147299" y="2126750"/>
            <a:ext cx="274434" cy="307777"/>
          </a:xfrm>
          <a:prstGeom prst="rect">
            <a:avLst/>
          </a:prstGeom>
          <a:noFill/>
        </p:spPr>
        <p:txBody>
          <a:bodyPr wrap="none" rtlCol="0">
            <a:spAutoFit/>
          </a:bodyPr>
          <a:lstStyle/>
          <a:p>
            <a:r>
              <a:rPr lang="en-US" sz="1400" dirty="0" smtClean="0"/>
              <a:t>*</a:t>
            </a:r>
            <a:endParaRPr lang="en-US" sz="1400" dirty="0"/>
          </a:p>
        </p:txBody>
      </p:sp>
      <p:sp>
        <p:nvSpPr>
          <p:cNvPr id="16" name="TextBox 15"/>
          <p:cNvSpPr txBox="1"/>
          <p:nvPr/>
        </p:nvSpPr>
        <p:spPr>
          <a:xfrm>
            <a:off x="4025733" y="3193550"/>
            <a:ext cx="338554" cy="276999"/>
          </a:xfrm>
          <a:prstGeom prst="rect">
            <a:avLst/>
          </a:prstGeom>
          <a:noFill/>
        </p:spPr>
        <p:txBody>
          <a:bodyPr wrap="none" rtlCol="0">
            <a:spAutoFit/>
          </a:bodyPr>
          <a:lstStyle/>
          <a:p>
            <a:r>
              <a:rPr lang="en-US" sz="1200" dirty="0" smtClean="0"/>
              <a:t>**</a:t>
            </a:r>
            <a:endParaRPr lang="en-US" sz="1200" dirty="0"/>
          </a:p>
        </p:txBody>
      </p:sp>
      <p:sp>
        <p:nvSpPr>
          <p:cNvPr id="17" name="TextBox 16"/>
          <p:cNvSpPr txBox="1"/>
          <p:nvPr/>
        </p:nvSpPr>
        <p:spPr>
          <a:xfrm>
            <a:off x="3126901" y="4301460"/>
            <a:ext cx="396262" cy="261610"/>
          </a:xfrm>
          <a:prstGeom prst="rect">
            <a:avLst/>
          </a:prstGeom>
          <a:noFill/>
        </p:spPr>
        <p:txBody>
          <a:bodyPr wrap="none" rtlCol="0">
            <a:spAutoFit/>
          </a:bodyPr>
          <a:lstStyle/>
          <a:p>
            <a:r>
              <a:rPr lang="en-US" sz="1100" dirty="0" smtClean="0"/>
              <a:t>***</a:t>
            </a:r>
            <a:endParaRPr lang="en-US" sz="1100" dirty="0"/>
          </a:p>
        </p:txBody>
      </p:sp>
    </p:spTree>
    <p:extLst>
      <p:ext uri="{BB962C8B-B14F-4D97-AF65-F5344CB8AC3E}">
        <p14:creationId xmlns:p14="http://schemas.microsoft.com/office/powerpoint/2010/main" val="14667204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Roomba | </a:t>
              </a:r>
              <a:r>
                <a:rPr lang="en-US" sz="2400" dirty="0" smtClean="0"/>
                <a:t>An Extensible Pipeline to Generate and Validate Profiles</a:t>
              </a:r>
              <a:endParaRPr lang="en-US" sz="24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23</a:t>
            </a:fld>
            <a:endParaRPr lang="en-US" dirty="0"/>
          </a:p>
        </p:txBody>
      </p:sp>
      <p:pic>
        <p:nvPicPr>
          <p:cNvPr id="13" name="Picture 12" descr="figure-1_architectur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1636" y="978352"/>
            <a:ext cx="10989241" cy="4766803"/>
          </a:xfrm>
          <a:prstGeom prst="rect">
            <a:avLst/>
          </a:prstGeom>
        </p:spPr>
      </p:pic>
      <p:grpSp>
        <p:nvGrpSpPr>
          <p:cNvPr id="15" name="Group 14"/>
          <p:cNvGrpSpPr/>
          <p:nvPr/>
        </p:nvGrpSpPr>
        <p:grpSpPr>
          <a:xfrm>
            <a:off x="63404" y="5877477"/>
            <a:ext cx="4531348" cy="395705"/>
            <a:chOff x="63404" y="5877477"/>
            <a:chExt cx="4531348" cy="395705"/>
          </a:xfrm>
        </p:grpSpPr>
        <p:sp>
          <p:nvSpPr>
            <p:cNvPr id="16" name="TextBox 15"/>
            <p:cNvSpPr txBox="1"/>
            <p:nvPr/>
          </p:nvSpPr>
          <p:spPr>
            <a:xfrm>
              <a:off x="417005" y="5981929"/>
              <a:ext cx="4177747" cy="261610"/>
            </a:xfrm>
            <a:prstGeom prst="rect">
              <a:avLst/>
            </a:prstGeom>
            <a:noFill/>
          </p:spPr>
          <p:txBody>
            <a:bodyPr wrap="none" rtlCol="0">
              <a:spAutoFit/>
            </a:bodyPr>
            <a:lstStyle/>
            <a:p>
              <a:r>
                <a:rPr lang="en-US" sz="1100" dirty="0">
                  <a:latin typeface="Andale Mono" charset="0"/>
                  <a:ea typeface="Andale Mono" charset="0"/>
                  <a:cs typeface="Andale Mono" charset="0"/>
                  <a:hlinkClick r:id="rId5"/>
                </a:rPr>
                <a:t>https://</a:t>
              </a:r>
              <a:r>
                <a:rPr lang="en-US" sz="1100" dirty="0" err="1" smtClean="0">
                  <a:latin typeface="Andale Mono" charset="0"/>
                  <a:ea typeface="Andale Mono" charset="0"/>
                  <a:cs typeface="Andale Mono" charset="0"/>
                  <a:hlinkClick r:id="rId5"/>
                </a:rPr>
                <a:t>github.com</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ahmadassaf</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opendata</a:t>
              </a:r>
              <a:r>
                <a:rPr lang="en-US" sz="1100" dirty="0" smtClean="0">
                  <a:latin typeface="Andale Mono" charset="0"/>
                  <a:ea typeface="Andale Mono" charset="0"/>
                  <a:cs typeface="Andale Mono" charset="0"/>
                  <a:hlinkClick r:id="rId5"/>
                </a:rPr>
                <a:t>-checker/</a:t>
              </a:r>
              <a:endParaRPr lang="en-US" sz="1100" dirty="0">
                <a:latin typeface="Andale Mono" charset="0"/>
                <a:ea typeface="Andale Mono" charset="0"/>
                <a:cs typeface="Andale Mono" charset="0"/>
              </a:endParaRPr>
            </a:p>
          </p:txBody>
        </p:sp>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5386398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28421" y="0"/>
            <a:ext cx="13635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3" name="Roomb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6349"/>
            <a:ext cx="12182475" cy="6940299"/>
          </a:xfrm>
          <a:prstGeom prst="rect">
            <a:avLst/>
          </a:prstGeom>
        </p:spPr>
      </p:pic>
    </p:spTree>
    <p:extLst>
      <p:ext uri="{BB962C8B-B14F-4D97-AF65-F5344CB8AC3E}">
        <p14:creationId xmlns:p14="http://schemas.microsoft.com/office/powerpoint/2010/main" val="6705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Top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25</a:t>
            </a:fld>
            <a:endParaRPr lang="en-US"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5620" y="981342"/>
            <a:ext cx="6426200" cy="5080000"/>
          </a:xfrm>
          <a:prstGeom prst="rect">
            <a:avLst/>
          </a:prstGeom>
        </p:spPr>
      </p:pic>
      <p:grpSp>
        <p:nvGrpSpPr>
          <p:cNvPr id="19" name="Group 18"/>
          <p:cNvGrpSpPr/>
          <p:nvPr/>
        </p:nvGrpSpPr>
        <p:grpSpPr>
          <a:xfrm>
            <a:off x="6670620" y="2608316"/>
            <a:ext cx="5146236" cy="2128576"/>
            <a:chOff x="6670620" y="2608316"/>
            <a:chExt cx="5146236" cy="2128576"/>
          </a:xfrm>
        </p:grpSpPr>
        <p:sp>
          <p:nvSpPr>
            <p:cNvPr id="17" name="Rectangle 16"/>
            <p:cNvSpPr/>
            <p:nvPr/>
          </p:nvSpPr>
          <p:spPr>
            <a:xfrm>
              <a:off x="6670621" y="2608316"/>
              <a:ext cx="5146235" cy="367745"/>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p:cNvSpPr/>
            <p:nvPr/>
          </p:nvSpPr>
          <p:spPr>
            <a:xfrm>
              <a:off x="6670620" y="3670169"/>
              <a:ext cx="5146235" cy="1066723"/>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1" name="Group 20"/>
          <p:cNvGrpSpPr/>
          <p:nvPr/>
        </p:nvGrpSpPr>
        <p:grpSpPr>
          <a:xfrm>
            <a:off x="6670619" y="1978702"/>
            <a:ext cx="5146239" cy="1689938"/>
            <a:chOff x="6670619" y="1978702"/>
            <a:chExt cx="5146239" cy="1689938"/>
          </a:xfrm>
        </p:grpSpPr>
        <p:grpSp>
          <p:nvGrpSpPr>
            <p:cNvPr id="16" name="Group 15"/>
            <p:cNvGrpSpPr/>
            <p:nvPr/>
          </p:nvGrpSpPr>
          <p:grpSpPr>
            <a:xfrm>
              <a:off x="6670622" y="1978702"/>
              <a:ext cx="5146236" cy="1689938"/>
              <a:chOff x="6670622" y="1978702"/>
              <a:chExt cx="5146236" cy="1689938"/>
            </a:xfrm>
          </p:grpSpPr>
          <p:sp>
            <p:nvSpPr>
              <p:cNvPr id="13" name="Rectangle 12"/>
              <p:cNvSpPr/>
              <p:nvPr/>
            </p:nvSpPr>
            <p:spPr>
              <a:xfrm>
                <a:off x="6670623" y="1978702"/>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6670623" y="2976062"/>
                <a:ext cx="5146235" cy="291794"/>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p:cNvSpPr/>
              <p:nvPr/>
            </p:nvSpPr>
            <p:spPr>
              <a:xfrm>
                <a:off x="6670622" y="3414781"/>
                <a:ext cx="5146235" cy="253859"/>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0" name="Rectangle 19"/>
            <p:cNvSpPr/>
            <p:nvPr/>
          </p:nvSpPr>
          <p:spPr>
            <a:xfrm>
              <a:off x="6670619" y="2394973"/>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pic>
        <p:nvPicPr>
          <p:cNvPr id="22" name="Pictur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709" y="2221395"/>
            <a:ext cx="5258945" cy="2867509"/>
          </a:xfrm>
          <a:prstGeom prst="rect">
            <a:avLst/>
          </a:prstGeom>
        </p:spPr>
      </p:pic>
    </p:spTree>
    <p:extLst>
      <p:ext uri="{BB962C8B-B14F-4D97-AF65-F5344CB8AC3E}">
        <p14:creationId xmlns:p14="http://schemas.microsoft.com/office/powerpoint/2010/main" val="18697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26</a:t>
            </a:fld>
            <a:endParaRPr lang="en-US" dirty="0"/>
          </a:p>
        </p:txBody>
      </p:sp>
      <p:sp>
        <p:nvSpPr>
          <p:cNvPr id="12" name="TextBox 11"/>
          <p:cNvSpPr txBox="1"/>
          <p:nvPr/>
        </p:nvSpPr>
        <p:spPr>
          <a:xfrm>
            <a:off x="212520" y="1268083"/>
            <a:ext cx="11049449" cy="3046988"/>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can use Roomba to automatically fix datasets metadata issues, and notify the datasets owners of the other issues to be manually </a:t>
            </a:r>
            <a:r>
              <a:rPr lang="en-US" sz="2400" dirty="0" smtClean="0">
                <a:latin typeface="+mj-lt"/>
              </a:rPr>
              <a:t>fixed</a:t>
            </a: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a:latin typeface="+mj-lt"/>
              </a:rPr>
              <a:t> will be able now to identify spam </a:t>
            </a:r>
            <a:r>
              <a:rPr lang="en-US" sz="2400" dirty="0" smtClean="0">
                <a:latin typeface="+mj-lt"/>
              </a:rPr>
              <a:t>datasets</a:t>
            </a:r>
            <a:r>
              <a:rPr lang="en-US" sz="2400" dirty="0">
                <a:latin typeface="+mj-lt"/>
              </a:rPr>
              <a:t>. In addition to that, data available in his portal will now have rich semantic information attached to </a:t>
            </a:r>
            <a:r>
              <a:rPr lang="en-US" sz="2400" dirty="0" smtClean="0">
                <a:latin typeface="+mj-lt"/>
              </a:rPr>
              <a:t>it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Dan </a:t>
            </a:r>
            <a:r>
              <a:rPr lang="en-US" sz="2400" dirty="0" smtClean="0">
                <a:latin typeface="+mj-lt"/>
              </a:rPr>
              <a:t>will </a:t>
            </a:r>
            <a:r>
              <a:rPr lang="en-US" sz="2400" dirty="0">
                <a:latin typeface="+mj-lt"/>
              </a:rPr>
              <a:t>be able to have direct access to rich and high-quality dataset descriptions generated by </a:t>
            </a:r>
            <a:r>
              <a:rPr lang="en-US" sz="2400" dirty="0" smtClean="0">
                <a:latin typeface="+mj-lt"/>
              </a:rPr>
              <a:t>Roomba</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9569" y="3935645"/>
            <a:ext cx="304760" cy="30476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4065" y="2789959"/>
            <a:ext cx="347690" cy="3476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4141" y="1718149"/>
            <a:ext cx="325976" cy="32597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355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27</a:t>
            </a:fld>
            <a:endParaRPr lang="en-US" dirty="0"/>
          </a:p>
        </p:txBody>
      </p:sp>
      <p:grpSp>
        <p:nvGrpSpPr>
          <p:cNvPr id="40" name="Group 39"/>
          <p:cNvGrpSpPr/>
          <p:nvPr/>
        </p:nvGrpSpPr>
        <p:grpSpPr>
          <a:xfrm>
            <a:off x="4025010" y="973008"/>
            <a:ext cx="8204794" cy="3414235"/>
            <a:chOff x="2075609" y="934947"/>
            <a:chExt cx="8204794" cy="3414235"/>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5609" y="3915958"/>
              <a:ext cx="8204794" cy="433224"/>
            </a:xfrm>
            <a:prstGeom prst="rect">
              <a:avLst/>
            </a:prstGeom>
          </p:spPr>
        </p:pic>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sp>
        <p:nvSpPr>
          <p:cNvPr id="57" name="Rectangle 56"/>
          <p:cNvSpPr/>
          <p:nvPr/>
        </p:nvSpPr>
        <p:spPr>
          <a:xfrm>
            <a:off x="4049253" y="3953862"/>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5419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a:t>
            </a:r>
            <a:r>
              <a:rPr lang="en-US" sz="2400" dirty="0" smtClean="0">
                <a:latin typeface="+mj-lt"/>
              </a:rPr>
              <a:t>[</a:t>
            </a:r>
            <a:r>
              <a:rPr lang="en-US" sz="2000" dirty="0" err="1">
                <a:latin typeface="+mj-lt"/>
              </a:rPr>
              <a:t>Zaveri</a:t>
            </a:r>
            <a:r>
              <a:rPr lang="en-US" sz="2000" dirty="0">
                <a:latin typeface="+mj-lt"/>
              </a:rPr>
              <a:t> </a:t>
            </a:r>
            <a:r>
              <a:rPr lang="en-US" sz="2000" dirty="0" smtClean="0">
                <a:latin typeface="+mj-lt"/>
              </a:rPr>
              <a:t>2012</a:t>
            </a:r>
            <a:r>
              <a:rPr lang="en-US" sz="2400" dirty="0" smtClean="0">
                <a:latin typeface="+mj-lt"/>
              </a:rPr>
              <a:t>] </a:t>
            </a:r>
            <a:r>
              <a:rPr lang="en-US" sz="2400" dirty="0" smtClean="0">
                <a:latin typeface="+mj-lt"/>
              </a:rPr>
              <a:t>lots </a:t>
            </a:r>
            <a:r>
              <a:rPr lang="en-US" sz="2400" dirty="0">
                <a:latin typeface="+mj-lt"/>
              </a:rPr>
              <a:t>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lvl="1">
              <a:lnSpc>
                <a:spcPct val="150000"/>
              </a:lnSpc>
            </a:pPr>
            <a:endParaRPr lang="en-US" sz="2400" dirty="0" smtClean="0">
              <a:latin typeface="+mj-lt"/>
            </a:endParaRPr>
          </a:p>
          <a:p>
            <a:pPr>
              <a:lnSpc>
                <a:spcPct val="150000"/>
              </a:lnSpc>
            </a:pPr>
            <a:r>
              <a:rPr lang="en-US" sz="2400" dirty="0" smtClean="0">
                <a:latin typeface="+mj-lt"/>
              </a:rPr>
              <a:t>We </a:t>
            </a:r>
            <a:r>
              <a:rPr lang="en-US" sz="2400" dirty="0">
                <a:latin typeface="+mj-lt"/>
              </a:rPr>
              <a:t>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28</a:t>
            </a:fld>
            <a:endParaRPr lang="en-US" dirty="0">
              <a:latin typeface="+mj-lt"/>
            </a:endParaRPr>
          </a:p>
        </p:txBody>
      </p:sp>
    </p:spTree>
    <p:extLst>
      <p:ext uri="{BB962C8B-B14F-4D97-AF65-F5344CB8AC3E}">
        <p14:creationId xmlns:p14="http://schemas.microsoft.com/office/powerpoint/2010/main" val="446654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20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29</a:t>
            </a:fld>
            <a:endParaRPr lang="en-US" dirty="0">
              <a:latin typeface="+mj-lt"/>
            </a:endParaRPr>
          </a:p>
        </p:txBody>
      </p:sp>
      <p:grpSp>
        <p:nvGrpSpPr>
          <p:cNvPr id="13" name="Group 12"/>
          <p:cNvGrpSpPr/>
          <p:nvPr/>
        </p:nvGrpSpPr>
        <p:grpSpPr>
          <a:xfrm>
            <a:off x="261257" y="1015307"/>
            <a:ext cx="3788858" cy="2809355"/>
            <a:chOff x="-246151" y="147042"/>
            <a:chExt cx="3788858" cy="2809355"/>
          </a:xfrm>
        </p:grpSpPr>
        <p:sp>
          <p:nvSpPr>
            <p:cNvPr id="15" name="TextBox 14"/>
            <p:cNvSpPr txBox="1"/>
            <p:nvPr/>
          </p:nvSpPr>
          <p:spPr>
            <a:xfrm>
              <a:off x="-246151" y="147042"/>
              <a:ext cx="3788858" cy="830997"/>
            </a:xfrm>
            <a:prstGeom prst="rect">
              <a:avLst/>
            </a:prstGeom>
            <a:noFill/>
          </p:spPr>
          <p:txBody>
            <a:bodyPr wrap="none" rtlCol="0">
              <a:spAutoFit/>
            </a:bodyPr>
            <a:lstStyle/>
            <a:p>
              <a:r>
                <a:rPr lang="en-US" sz="4800" dirty="0" smtClean="0">
                  <a:solidFill>
                    <a:srgbClr val="FFC000"/>
                  </a:solidFill>
                </a:rPr>
                <a:t>10</a:t>
              </a:r>
              <a:r>
                <a:rPr lang="en-US" sz="3200" dirty="0" smtClean="0"/>
                <a:t> </a:t>
              </a:r>
              <a:r>
                <a:rPr lang="en-US" sz="3200" dirty="0" smtClean="0">
                  <a:latin typeface="+mj-lt"/>
                </a:rPr>
                <a:t>Quality Measures</a:t>
              </a:r>
              <a:endParaRPr lang="en-US" sz="3200" dirty="0">
                <a:latin typeface="+mj-lt"/>
              </a:endParaRPr>
            </a:p>
          </p:txBody>
        </p:sp>
        <p:sp>
          <p:nvSpPr>
            <p:cNvPr id="16" name="TextBox 15"/>
            <p:cNvSpPr txBox="1"/>
            <p:nvPr/>
          </p:nvSpPr>
          <p:spPr>
            <a:xfrm>
              <a:off x="-246151" y="2125400"/>
              <a:ext cx="3783665" cy="830997"/>
            </a:xfrm>
            <a:prstGeom prst="rect">
              <a:avLst/>
            </a:prstGeom>
            <a:noFill/>
          </p:spPr>
          <p:txBody>
            <a:bodyPr wrap="none" rtlCol="0">
              <a:spAutoFit/>
            </a:bodyPr>
            <a:lstStyle/>
            <a:p>
              <a:r>
                <a:rPr lang="en-US" sz="4800" dirty="0" smtClean="0">
                  <a:solidFill>
                    <a:srgbClr val="FFC000"/>
                  </a:solidFill>
                </a:rPr>
                <a:t>64</a:t>
              </a:r>
              <a:r>
                <a:rPr lang="en-US" sz="3200" dirty="0" smtClean="0"/>
                <a:t> </a:t>
              </a:r>
              <a:r>
                <a:rPr lang="en-US" sz="3200" dirty="0" smtClean="0">
                  <a:latin typeface="+mj-lt"/>
                </a:rPr>
                <a:t>Quality </a:t>
              </a:r>
              <a:r>
                <a:rPr lang="en-US" sz="3200" dirty="0">
                  <a:latin typeface="+mj-lt"/>
                </a:rPr>
                <a:t>I</a:t>
              </a:r>
              <a:r>
                <a:rPr lang="en-US" sz="3200" dirty="0" smtClean="0">
                  <a:latin typeface="+mj-lt"/>
                </a:rPr>
                <a:t>ndicators</a:t>
              </a:r>
              <a:endParaRPr lang="en-US" sz="3200" dirty="0">
                <a:latin typeface="+mj-lt"/>
              </a:endParaRPr>
            </a:p>
          </p:txBody>
        </p:sp>
      </p:grpSp>
      <p:sp>
        <p:nvSpPr>
          <p:cNvPr id="9" name="TextBox 8"/>
          <p:cNvSpPr txBox="1"/>
          <p:nvPr/>
        </p:nvSpPr>
        <p:spPr>
          <a:xfrm>
            <a:off x="327804" y="1654837"/>
            <a:ext cx="1203215" cy="1338828"/>
          </a:xfrm>
          <a:prstGeom prst="rect">
            <a:avLst/>
          </a:prstGeom>
          <a:noFill/>
        </p:spPr>
        <p:txBody>
          <a:bodyPr wrap="none" rtlCol="0">
            <a:spAutoFit/>
          </a:bodyPr>
          <a:lstStyle/>
          <a:p>
            <a:pPr>
              <a:lnSpc>
                <a:spcPct val="150000"/>
              </a:lnSpc>
            </a:pPr>
            <a:r>
              <a:rPr lang="en-US" dirty="0" smtClean="0">
                <a:latin typeface="+mj-lt"/>
              </a:rPr>
              <a:t>Availability</a:t>
            </a:r>
          </a:p>
          <a:p>
            <a:pPr>
              <a:lnSpc>
                <a:spcPct val="150000"/>
              </a:lnSpc>
            </a:pPr>
            <a:r>
              <a:rPr lang="en-US" dirty="0" smtClean="0">
                <a:latin typeface="+mj-lt"/>
              </a:rPr>
              <a:t>Licensing</a:t>
            </a:r>
          </a:p>
          <a:p>
            <a:pPr>
              <a:lnSpc>
                <a:spcPct val="150000"/>
              </a:lnSpc>
            </a:pPr>
            <a:r>
              <a:rPr lang="en-US" dirty="0" smtClean="0">
                <a:latin typeface="+mj-lt"/>
              </a:rPr>
              <a:t>Freshness</a:t>
            </a:r>
            <a:endParaRPr lang="en-US" dirty="0">
              <a:latin typeface="+mj-lt"/>
            </a:endParaRPr>
          </a:p>
        </p:txBody>
      </p:sp>
      <p:sp>
        <p:nvSpPr>
          <p:cNvPr id="17" name="TextBox 16"/>
          <p:cNvSpPr txBox="1"/>
          <p:nvPr/>
        </p:nvSpPr>
        <p:spPr>
          <a:xfrm>
            <a:off x="327803" y="3824662"/>
            <a:ext cx="11171208" cy="2077492"/>
          </a:xfrm>
          <a:prstGeom prst="rect">
            <a:avLst/>
          </a:prstGeom>
          <a:noFill/>
        </p:spPr>
        <p:txBody>
          <a:bodyPr wrap="square" rtlCol="0">
            <a:spAutoFit/>
          </a:bodyPr>
          <a:lstStyle/>
          <a:p>
            <a:pPr>
              <a:lnSpc>
                <a:spcPct val="150000"/>
              </a:lnSpc>
            </a:pPr>
            <a:r>
              <a:rPr lang="en-US" dirty="0">
                <a:latin typeface="+mj-lt"/>
              </a:rPr>
              <a:t> Check the resources format </a:t>
            </a:r>
            <a:r>
              <a:rPr lang="en-US" dirty="0" smtClean="0">
                <a:latin typeface="+mj-lt"/>
              </a:rPr>
              <a:t>field </a:t>
            </a:r>
            <a:r>
              <a:rPr lang="en-US" dirty="0">
                <a:latin typeface="+mj-lt"/>
              </a:rPr>
              <a:t>for meta/void  value</a:t>
            </a:r>
            <a:endParaRPr lang="en-US" dirty="0" smtClean="0">
              <a:latin typeface="+mj-lt"/>
            </a:endParaRPr>
          </a:p>
          <a:p>
            <a:pPr>
              <a:lnSpc>
                <a:spcPct val="150000"/>
              </a:lnSpc>
            </a:pPr>
            <a:r>
              <a:rPr lang="en-US" dirty="0">
                <a:latin typeface="+mj-lt"/>
              </a:rPr>
              <a:t> Check the format </a:t>
            </a:r>
            <a:r>
              <a:rPr lang="en-US" dirty="0" smtClean="0">
                <a:latin typeface="+mj-lt"/>
              </a:rPr>
              <a:t>and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latin typeface="+mj-lt"/>
              </a:rPr>
              <a:t> </a:t>
            </a:r>
            <a:r>
              <a:rPr lang="en-US" dirty="0" smtClean="0">
                <a:latin typeface="+mj-lt"/>
              </a:rPr>
              <a:t>fields </a:t>
            </a:r>
            <a:r>
              <a:rPr lang="en-US" dirty="0">
                <a:latin typeface="+mj-lt"/>
              </a:rPr>
              <a:t>for resources</a:t>
            </a:r>
            <a:endParaRPr lang="en-US" dirty="0" smtClean="0">
              <a:latin typeface="+mj-lt"/>
            </a:endParaRPr>
          </a:p>
          <a:p>
            <a:pPr>
              <a:lnSpc>
                <a:spcPct val="150000"/>
              </a:lnSpc>
            </a:pPr>
            <a:r>
              <a:rPr lang="en-US" dirty="0" smtClean="0">
                <a:latin typeface="+mj-lt"/>
              </a:rPr>
              <a:t> Check </a:t>
            </a:r>
            <a:r>
              <a:rPr lang="en-US" dirty="0">
                <a:latin typeface="+mj-lt"/>
              </a:rPr>
              <a:t>if the </a:t>
            </a:r>
            <a:r>
              <a:rPr lang="en-US" dirty="0" smtClean="0">
                <a:latin typeface="+mj-lt"/>
              </a:rPr>
              <a:t>content-type </a:t>
            </a:r>
            <a:r>
              <a:rPr lang="en-US" dirty="0">
                <a:latin typeface="+mj-lt"/>
              </a:rPr>
              <a:t>extracted from the a valid </a:t>
            </a:r>
            <a:r>
              <a:rPr lang="en-US" sz="1400" dirty="0">
                <a:solidFill>
                  <a:schemeClr val="tx1">
                    <a:lumMod val="50000"/>
                    <a:lumOff val="50000"/>
                  </a:schemeClr>
                </a:solidFill>
                <a:latin typeface="Droid Sans Mono for Powerline" charset="0"/>
                <a:ea typeface="Droid Sans Mono for Powerline" charset="0"/>
                <a:cs typeface="Droid Sans Mono for Powerline" charset="0"/>
              </a:rPr>
              <a:t>HTTP</a:t>
            </a:r>
            <a:r>
              <a:rPr lang="en-US" sz="1400" dirty="0">
                <a:solidFill>
                  <a:schemeClr val="tx1">
                    <a:lumMod val="50000"/>
                    <a:lumOff val="50000"/>
                  </a:schemeClr>
                </a:solidFill>
                <a:latin typeface="+mj-lt"/>
              </a:rPr>
              <a:t> </a:t>
            </a:r>
            <a:r>
              <a:rPr lang="en-US" dirty="0">
                <a:latin typeface="+mj-lt"/>
              </a:rPr>
              <a:t>request is equal to the corresponding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rPr>
              <a:t> </a:t>
            </a:r>
            <a:r>
              <a:rPr lang="en-US" dirty="0" smtClean="0">
                <a:latin typeface="+mj-lt"/>
              </a:rPr>
              <a:t>field</a:t>
            </a:r>
          </a:p>
          <a:p>
            <a:pPr>
              <a:lnSpc>
                <a:spcPct val="150000"/>
              </a:lnSpc>
            </a:pPr>
            <a:r>
              <a:rPr lang="en-US" dirty="0" smtClean="0">
                <a:latin typeface="+mj-lt"/>
              </a:rPr>
              <a:t> Check </a:t>
            </a:r>
            <a:r>
              <a:rPr lang="en-US" dirty="0">
                <a:latin typeface="+mj-lt"/>
              </a:rPr>
              <a:t>if there is at least one resource with a format value corresponding to one of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rdf+xml</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example/turtle,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ntriples</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example/x-quads,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rdfa</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example/x-trig</a:t>
            </a:r>
          </a:p>
        </p:txBody>
      </p:sp>
    </p:spTree>
    <p:extLst>
      <p:ext uri="{BB962C8B-B14F-4D97-AF65-F5344CB8AC3E}">
        <p14:creationId xmlns:p14="http://schemas.microsoft.com/office/powerpoint/2010/main" val="281567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What is Business Intelligence ?</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a:t>
            </a:fld>
            <a:endParaRPr lang="en-US" dirty="0">
              <a:latin typeface="+mj-lt"/>
            </a:endParaRPr>
          </a:p>
        </p:txBody>
      </p:sp>
      <p:grpSp>
        <p:nvGrpSpPr>
          <p:cNvPr id="30" name="Group 29"/>
          <p:cNvGrpSpPr/>
          <p:nvPr/>
        </p:nvGrpSpPr>
        <p:grpSpPr>
          <a:xfrm>
            <a:off x="1000849" y="940695"/>
            <a:ext cx="8964249" cy="5098885"/>
            <a:chOff x="2128443" y="968728"/>
            <a:chExt cx="7821227" cy="4130157"/>
          </a:xfrm>
        </p:grpSpPr>
        <p:grpSp>
          <p:nvGrpSpPr>
            <p:cNvPr id="28" name="Group 27"/>
            <p:cNvGrpSpPr/>
            <p:nvPr/>
          </p:nvGrpSpPr>
          <p:grpSpPr>
            <a:xfrm>
              <a:off x="2128443" y="968728"/>
              <a:ext cx="7821227" cy="4130157"/>
              <a:chOff x="2128443" y="968728"/>
              <a:chExt cx="7821227" cy="4130157"/>
            </a:xfrm>
          </p:grpSpPr>
          <p:grpSp>
            <p:nvGrpSpPr>
              <p:cNvPr id="27" name="Group 26"/>
              <p:cNvGrpSpPr/>
              <p:nvPr/>
            </p:nvGrpSpPr>
            <p:grpSpPr>
              <a:xfrm>
                <a:off x="2128443" y="968728"/>
                <a:ext cx="7821227" cy="4130157"/>
                <a:chOff x="2128443" y="968728"/>
                <a:chExt cx="7821227" cy="4130157"/>
              </a:xfrm>
            </p:grpSpPr>
            <p:grpSp>
              <p:nvGrpSpPr>
                <p:cNvPr id="26" name="Group 25"/>
                <p:cNvGrpSpPr/>
                <p:nvPr/>
              </p:nvGrpSpPr>
              <p:grpSpPr>
                <a:xfrm>
                  <a:off x="2128443" y="968728"/>
                  <a:ext cx="7821227" cy="3911103"/>
                  <a:chOff x="2128443" y="968728"/>
                  <a:chExt cx="7821227" cy="3911103"/>
                </a:xfrm>
              </p:grpSpPr>
              <p:grpSp>
                <p:nvGrpSpPr>
                  <p:cNvPr id="24" name="Group 23"/>
                  <p:cNvGrpSpPr/>
                  <p:nvPr/>
                </p:nvGrpSpPr>
                <p:grpSpPr>
                  <a:xfrm>
                    <a:off x="2128443" y="968728"/>
                    <a:ext cx="7821227" cy="3788407"/>
                    <a:chOff x="2128443" y="968728"/>
                    <a:chExt cx="7821227" cy="3788407"/>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28443" y="968728"/>
                      <a:ext cx="7821227" cy="3788407"/>
                    </a:xfrm>
                    <a:prstGeom prst="rect">
                      <a:avLst/>
                    </a:prstGeom>
                  </p:spPr>
                </p:pic>
                <p:sp>
                  <p:nvSpPr>
                    <p:cNvPr id="15" name="Rectangle 14"/>
                    <p:cNvSpPr/>
                    <p:nvPr/>
                  </p:nvSpPr>
                  <p:spPr>
                    <a:xfrm>
                      <a:off x="4074850" y="3284738"/>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3481526" y="3503792"/>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3161930" y="3722846"/>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4582666" y="2672179"/>
                <a:ext cx="1460068" cy="15667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a:off x="5832629" y="2507778"/>
              <a:ext cx="270965" cy="574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4077352" y="2141226"/>
            <a:ext cx="965636" cy="902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641" y="2080941"/>
            <a:ext cx="988829" cy="1070499"/>
          </a:xfrm>
          <a:prstGeom prst="rect">
            <a:avLst/>
          </a:prstGeom>
        </p:spPr>
      </p:pic>
      <p:grpSp>
        <p:nvGrpSpPr>
          <p:cNvPr id="20" name="Group 19"/>
          <p:cNvGrpSpPr/>
          <p:nvPr/>
        </p:nvGrpSpPr>
        <p:grpSpPr>
          <a:xfrm>
            <a:off x="427205" y="3921065"/>
            <a:ext cx="8942959" cy="2316734"/>
            <a:chOff x="427205" y="3722846"/>
            <a:chExt cx="8942959" cy="2316734"/>
          </a:xfrm>
        </p:grpSpPr>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22956" y="4382871"/>
              <a:ext cx="1920037" cy="1551947"/>
            </a:xfrm>
            <a:prstGeom prst="rect">
              <a:avLst/>
            </a:prstGeom>
          </p:spPr>
        </p:pic>
        <p:grpSp>
          <p:nvGrpSpPr>
            <p:cNvPr id="69" name="Group 68"/>
            <p:cNvGrpSpPr/>
            <p:nvPr/>
          </p:nvGrpSpPr>
          <p:grpSpPr>
            <a:xfrm>
              <a:off x="427205" y="3722846"/>
              <a:ext cx="8942959" cy="2103467"/>
              <a:chOff x="427205" y="3722846"/>
              <a:chExt cx="8942959" cy="2103467"/>
            </a:xfrm>
          </p:grpSpPr>
          <p:grpSp>
            <p:nvGrpSpPr>
              <p:cNvPr id="67" name="Group 66"/>
              <p:cNvGrpSpPr/>
              <p:nvPr/>
            </p:nvGrpSpPr>
            <p:grpSpPr>
              <a:xfrm>
                <a:off x="427205" y="3722846"/>
                <a:ext cx="8942959" cy="2103467"/>
                <a:chOff x="427205" y="3722846"/>
                <a:chExt cx="8942959" cy="2103467"/>
              </a:xfrm>
            </p:grpSpPr>
            <p:grpSp>
              <p:nvGrpSpPr>
                <p:cNvPr id="53" name="Group 52"/>
                <p:cNvGrpSpPr/>
                <p:nvPr/>
              </p:nvGrpSpPr>
              <p:grpSpPr>
                <a:xfrm>
                  <a:off x="427205" y="3722846"/>
                  <a:ext cx="8938737" cy="444077"/>
                  <a:chOff x="427205" y="3722846"/>
                  <a:chExt cx="5405425" cy="468965"/>
                </a:xfrm>
              </p:grpSpPr>
              <p:cxnSp>
                <p:nvCxnSpPr>
                  <p:cNvPr id="41" name="Straight Connector 40"/>
                  <p:cNvCxnSpPr/>
                  <p:nvPr/>
                </p:nvCxnSpPr>
                <p:spPr>
                  <a:xfrm>
                    <a:off x="1901156" y="3722846"/>
                    <a:ext cx="0" cy="4689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27205" y="4191811"/>
                    <a:ext cx="5405425"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5413" y="3722846"/>
                  <a:ext cx="1694751" cy="317766"/>
                </a:xfrm>
                <a:prstGeom prst="rect">
                  <a:avLst/>
                </a:prstGeom>
              </p:spPr>
            </p:pic>
            <p:grpSp>
              <p:nvGrpSpPr>
                <p:cNvPr id="66" name="Group 65"/>
                <p:cNvGrpSpPr/>
                <p:nvPr/>
              </p:nvGrpSpPr>
              <p:grpSpPr>
                <a:xfrm>
                  <a:off x="5899118" y="4216064"/>
                  <a:ext cx="2312742" cy="1610249"/>
                  <a:chOff x="5899118" y="4216064"/>
                  <a:chExt cx="2312742" cy="1610249"/>
                </a:xfrm>
              </p:grpSpPr>
              <p:sp>
                <p:nvSpPr>
                  <p:cNvPr id="64" name="Rectangle 63"/>
                  <p:cNvSpPr/>
                  <p:nvPr/>
                </p:nvSpPr>
                <p:spPr>
                  <a:xfrm>
                    <a:off x="7785534" y="4231106"/>
                    <a:ext cx="426326" cy="1595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5400000">
                    <a:off x="6782031" y="3333151"/>
                    <a:ext cx="115387" cy="1881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51781" y="4184068"/>
                  <a:ext cx="1804210" cy="1544938"/>
                </a:xfrm>
                <a:prstGeom prst="rect">
                  <a:avLst/>
                </a:prstGeom>
              </p:spPr>
            </p:pic>
          </p:grpSp>
          <p:sp>
            <p:nvSpPr>
              <p:cNvPr id="68" name="Rectangle 67"/>
              <p:cNvSpPr/>
              <p:nvPr/>
            </p:nvSpPr>
            <p:spPr>
              <a:xfrm>
                <a:off x="1306010" y="4393721"/>
                <a:ext cx="426326" cy="336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7205" y="4410865"/>
              <a:ext cx="2463431" cy="1628715"/>
            </a:xfrm>
            <a:prstGeom prst="rect">
              <a:avLst/>
            </a:prstGeom>
          </p:spPr>
        </p:pic>
      </p:grpSp>
    </p:spTree>
    <p:extLst>
      <p:ext uri="{BB962C8B-B14F-4D97-AF65-F5344CB8AC3E}">
        <p14:creationId xmlns:p14="http://schemas.microsoft.com/office/powerpoint/2010/main" val="4802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t>
            </a:r>
            <a:r>
              <a:rPr lang="en-US" sz="2400" dirty="0" smtClean="0">
                <a:latin typeface="+mj-lt"/>
              </a:rPr>
              <a:t>arge </a:t>
            </a:r>
            <a:r>
              <a:rPr lang="en-US" sz="2400" dirty="0">
                <a:latin typeface="+mj-lt"/>
              </a:rPr>
              <a:t>amount of those indicators can be examined automatically from attached datasets metadata found in data </a:t>
            </a:r>
            <a:r>
              <a:rPr lang="en-US" sz="2400" dirty="0" smtClean="0">
                <a:latin typeface="+mj-lt"/>
              </a:rPr>
              <a:t>portals </a:t>
            </a:r>
            <a:r>
              <a:rPr lang="en-US" sz="2400" dirty="0" smtClean="0">
                <a:latin typeface="+mj-lt"/>
              </a:rPr>
              <a:t>[</a:t>
            </a:r>
            <a:r>
              <a:rPr lang="en-US" sz="2000" dirty="0" err="1">
                <a:latin typeface="+mj-lt"/>
              </a:rPr>
              <a:t>Kontokostas</a:t>
            </a:r>
            <a:r>
              <a:rPr lang="en-US" sz="2000" dirty="0">
                <a:latin typeface="+mj-lt"/>
              </a:rPr>
              <a:t> 2014, </a:t>
            </a:r>
            <a:r>
              <a:rPr lang="en-US" sz="2000" dirty="0" err="1">
                <a:latin typeface="+mj-lt"/>
              </a:rPr>
              <a:t>Ruckhaus</a:t>
            </a:r>
            <a:r>
              <a:rPr lang="en-US" sz="2000" dirty="0">
                <a:latin typeface="+mj-lt"/>
              </a:rPr>
              <a:t> 2014, </a:t>
            </a:r>
            <a:r>
              <a:rPr lang="en-US" sz="2000" dirty="0" err="1">
                <a:latin typeface="+mj-lt"/>
              </a:rPr>
              <a:t>Cherix</a:t>
            </a:r>
            <a:r>
              <a:rPr lang="en-US" sz="2000" dirty="0">
                <a:latin typeface="+mj-lt"/>
              </a:rPr>
              <a:t> </a:t>
            </a:r>
            <a:r>
              <a:rPr lang="en-US" sz="2000" dirty="0" smtClean="0">
                <a:latin typeface="+mj-lt"/>
              </a:rPr>
              <a:t>2014</a:t>
            </a:r>
            <a:r>
              <a:rPr lang="en-US" sz="2400" dirty="0" smtClean="0">
                <a:latin typeface="+mj-lt"/>
              </a:rPr>
              <a:t>]</a:t>
            </a:r>
            <a:endParaRPr lang="en-US" sz="2400" dirty="0" smtClean="0">
              <a:latin typeface="+mj-lt"/>
            </a:endParaRPr>
          </a:p>
          <a:p>
            <a:pPr marL="285750" indent="-285750">
              <a:lnSpc>
                <a:spcPct val="150000"/>
              </a:lnSpc>
              <a:buFont typeface="Wingdings" charset="2"/>
              <a:buChar char="§"/>
            </a:pPr>
            <a:r>
              <a:rPr lang="en-US" sz="2400" dirty="0" smtClean="0">
                <a:latin typeface="+mj-lt"/>
              </a:rPr>
              <a:t>Extensive survey on Linked Data quality tools</a:t>
            </a:r>
          </a:p>
          <a:p>
            <a:pPr marL="742950" lvl="1" indent="-285750">
              <a:lnSpc>
                <a:spcPct val="150000"/>
              </a:lnSpc>
              <a:buFont typeface="Wingdings" charset="2"/>
              <a:buChar char="§"/>
            </a:pPr>
            <a:r>
              <a:rPr lang="en-US" sz="2400" dirty="0">
                <a:latin typeface="+mj-lt"/>
              </a:rPr>
              <a:t>L</a:t>
            </a:r>
            <a:r>
              <a:rPr lang="en-US" sz="2400" dirty="0" smtClean="0">
                <a:latin typeface="+mj-lt"/>
              </a:rPr>
              <a:t>ack </a:t>
            </a:r>
            <a:r>
              <a:rPr lang="en-US" sz="2400" dirty="0">
                <a:latin typeface="+mj-lt"/>
              </a:rPr>
              <a:t>in automatic tools to check the dataset quality especially in its completeness, licensing and provenance measures</a:t>
            </a:r>
            <a:endParaRPr lang="en-US" sz="2400" dirty="0" smtClean="0">
              <a:latin typeface="+mj-lt"/>
            </a:endParaRPr>
          </a:p>
          <a:p>
            <a:pPr marL="285750" indent="-285750">
              <a:lnSpc>
                <a:spcPct val="150000"/>
              </a:lnSpc>
              <a:buFont typeface="Wingdings" charset="2"/>
              <a:buChar char="§"/>
            </a:pPr>
            <a:r>
              <a:rPr lang="en-US" sz="2400" b="1" dirty="0" smtClean="0">
                <a:latin typeface="+mj-lt"/>
              </a:rPr>
              <a:t>34</a:t>
            </a:r>
            <a:r>
              <a:rPr lang="en-US" sz="2400" dirty="0" smtClean="0">
                <a:latin typeface="+mj-lt"/>
              </a:rPr>
              <a:t> quality indicators </a:t>
            </a:r>
            <a:r>
              <a:rPr lang="en-US" sz="2400" dirty="0">
                <a:latin typeface="+mj-lt"/>
              </a:rPr>
              <a:t>are related to the entities and models quality and cannot be checked through the attached </a:t>
            </a:r>
            <a:r>
              <a:rPr lang="en-US" sz="2400" dirty="0" smtClean="0">
                <a:latin typeface="+mj-lt"/>
              </a:rPr>
              <a:t>metadata</a:t>
            </a:r>
          </a:p>
          <a:p>
            <a:pPr marL="285750" indent="-285750">
              <a:lnSpc>
                <a:spcPct val="150000"/>
              </a:lnSpc>
              <a:buFont typeface="Wingdings" charset="2"/>
              <a:buChar char="§"/>
            </a:pPr>
            <a:r>
              <a:rPr lang="en-US" sz="2400" u="sng" dirty="0">
                <a:latin typeface="+mj-lt"/>
              </a:rPr>
              <a:t>Excluding</a:t>
            </a:r>
            <a:r>
              <a:rPr lang="en-US" sz="2400" dirty="0">
                <a:latin typeface="+mj-lt"/>
              </a:rPr>
              <a:t> security related quality indicators the Roomba quality extension is able to assess and score </a:t>
            </a:r>
            <a:r>
              <a:rPr lang="en-US" sz="2400" b="1" dirty="0">
                <a:latin typeface="+mj-lt"/>
              </a:rPr>
              <a:t>23</a:t>
            </a:r>
            <a:r>
              <a:rPr lang="en-US" sz="2400" dirty="0">
                <a:latin typeface="+mj-lt"/>
              </a:rPr>
              <a:t> of them (</a:t>
            </a:r>
            <a:r>
              <a:rPr lang="en-US" sz="2400" b="1" dirty="0" smtClean="0">
                <a:latin typeface="+mj-lt"/>
              </a:rPr>
              <a:t>82%</a:t>
            </a:r>
            <a:r>
              <a:rPr lang="en-US" sz="2400" dirty="0" smtClean="0">
                <a:latin typeface="+mj-lt"/>
              </a:rPr>
              <a: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30</a:t>
            </a:fld>
            <a:endParaRPr lang="en-US" dirty="0">
              <a:latin typeface="+mj-lt"/>
            </a:endParaRPr>
          </a:p>
        </p:txBody>
      </p:sp>
    </p:spTree>
    <p:extLst>
      <p:ext uri="{BB962C8B-B14F-4D97-AF65-F5344CB8AC3E}">
        <p14:creationId xmlns:p14="http://schemas.microsoft.com/office/powerpoint/2010/main" val="839568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Quality Score Calculation</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7856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The quality indicator score is </a:t>
            </a:r>
            <a:r>
              <a:rPr lang="en-US" sz="2000" dirty="0" smtClean="0">
                <a:latin typeface="+mj-lt"/>
              </a:rPr>
              <a:t>an error ratio based </a:t>
            </a:r>
            <a:r>
              <a:rPr lang="en-US" sz="2000" dirty="0">
                <a:latin typeface="+mj-lt"/>
              </a:rPr>
              <a:t>on a ratio between the number of violations </a:t>
            </a:r>
            <a:r>
              <a:rPr lang="en-US" sz="2000" b="1" dirty="0" smtClean="0">
                <a:latin typeface="+mj-lt"/>
              </a:rPr>
              <a:t>V</a:t>
            </a:r>
            <a:r>
              <a:rPr lang="en-US" sz="2000" dirty="0" smtClean="0">
                <a:latin typeface="+mj-lt"/>
              </a:rPr>
              <a:t> and </a:t>
            </a:r>
            <a:r>
              <a:rPr lang="en-US" sz="2000" dirty="0">
                <a:latin typeface="+mj-lt"/>
              </a:rPr>
              <a:t>the total number of instances where the rule applies </a:t>
            </a:r>
            <a:r>
              <a:rPr lang="en-US" sz="2000" b="1" dirty="0" smtClean="0">
                <a:latin typeface="+mj-lt"/>
              </a:rPr>
              <a:t>T </a:t>
            </a:r>
            <a:r>
              <a:rPr lang="en-US" sz="2000" dirty="0" smtClean="0">
                <a:latin typeface="+mj-lt"/>
              </a:rPr>
              <a:t>multiplied </a:t>
            </a:r>
            <a:r>
              <a:rPr lang="en-US" sz="2000" dirty="0">
                <a:latin typeface="+mj-lt"/>
              </a:rPr>
              <a:t>by the specified weight for that </a:t>
            </a:r>
            <a:r>
              <a:rPr lang="en-US" sz="2000" dirty="0" smtClean="0">
                <a:latin typeface="+mj-lt"/>
              </a:rPr>
              <a:t>indicator</a:t>
            </a:r>
            <a:endParaRPr lang="en-US" sz="2000" dirty="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A quality measure score should reflect the alignment of the dataset with respect to the quality </a:t>
            </a:r>
            <a:r>
              <a:rPr lang="en-US" sz="2000" dirty="0" smtClean="0">
                <a:latin typeface="+mj-lt"/>
              </a:rPr>
              <a:t>indicators</a:t>
            </a:r>
          </a:p>
          <a:p>
            <a:pPr marL="285750" indent="-285750">
              <a:lnSpc>
                <a:spcPct val="150000"/>
              </a:lnSpc>
              <a:buFont typeface="Wingdings" charset="2"/>
              <a:buChar char="§"/>
            </a:pPr>
            <a:r>
              <a:rPr lang="en-US" sz="2000" dirty="0">
                <a:latin typeface="+mj-lt"/>
              </a:rPr>
              <a:t>The quality measure score </a:t>
            </a:r>
            <a:r>
              <a:rPr lang="en-US" sz="2000" b="1" dirty="0" smtClean="0">
                <a:latin typeface="+mj-lt"/>
              </a:rPr>
              <a:t>M</a:t>
            </a:r>
            <a:r>
              <a:rPr lang="en-US" sz="2000" dirty="0" smtClean="0">
                <a:latin typeface="+mj-lt"/>
              </a:rPr>
              <a:t> </a:t>
            </a:r>
            <a:r>
              <a:rPr lang="en-US" sz="2000" dirty="0">
                <a:latin typeface="+mj-lt"/>
              </a:rPr>
              <a:t>is calculated by dividing the weighted quality indicator scores sum by the total number of instances in its context</a:t>
            </a:r>
            <a:endParaRPr lang="en-US" sz="2000" dirty="0" smtClean="0">
              <a:latin typeface="+mj-lt"/>
            </a:endParaRPr>
          </a:p>
          <a:p>
            <a:pPr marL="285750" indent="-285750">
              <a:lnSpc>
                <a:spcPct val="150000"/>
              </a:lnSpc>
              <a:buFont typeface="Wingdings" charset="2"/>
              <a:buChar char="§"/>
            </a:pPr>
            <a:endParaRPr lang="en-US" sz="20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31</a:t>
            </a:fld>
            <a:endParaRPr lang="en-US" dirty="0">
              <a:latin typeface="+mj-lt"/>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75" y="1772859"/>
            <a:ext cx="4124625" cy="10633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65" y="4101191"/>
            <a:ext cx="4437092" cy="1411141"/>
          </a:xfrm>
          <a:prstGeom prst="rect">
            <a:avLst/>
          </a:prstGeom>
        </p:spPr>
      </p:pic>
    </p:spTree>
    <p:extLst>
      <p:ext uri="{BB962C8B-B14F-4D97-AF65-F5344CB8AC3E}">
        <p14:creationId xmlns:p14="http://schemas.microsoft.com/office/powerpoint/2010/main" val="157067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Roomba Experiments &amp; Evaluation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2184208" cy="517064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Profiling </a:t>
            </a:r>
            <a:r>
              <a:rPr lang="en-US" sz="2800" b="1" dirty="0" smtClean="0">
                <a:latin typeface="+mj-lt"/>
              </a:rPr>
              <a:t>correctness</a:t>
            </a:r>
            <a:r>
              <a:rPr lang="en-US" sz="2800" dirty="0" smtClean="0">
                <a:latin typeface="+mj-lt"/>
              </a:rPr>
              <a:t> </a:t>
            </a:r>
            <a:r>
              <a:rPr lang="en-US" sz="2400" dirty="0" smtClean="0">
                <a:latin typeface="+mj-lt"/>
              </a:rPr>
              <a:t>and </a:t>
            </a:r>
            <a:r>
              <a:rPr lang="en-US" sz="2800" b="1" dirty="0" smtClean="0">
                <a:latin typeface="+mj-lt"/>
              </a:rPr>
              <a:t>completeness</a:t>
            </a:r>
            <a:endParaRPr lang="en-US" sz="2400" b="1" dirty="0" smtClean="0">
              <a:latin typeface="+mj-lt"/>
            </a:endParaRPr>
          </a:p>
          <a:p>
            <a:pPr marL="285750" indent="-285750">
              <a:lnSpc>
                <a:spcPct val="150000"/>
              </a:lnSpc>
              <a:buFont typeface="Wingdings" charset="2"/>
              <a:buChar char="§"/>
            </a:pPr>
            <a:r>
              <a:rPr lang="en-US" sz="2400" dirty="0">
                <a:latin typeface="+mj-lt"/>
              </a:rPr>
              <a:t>To analyze the completeness, we manually constructed a synthetic set of profiles</a:t>
            </a:r>
          </a:p>
          <a:p>
            <a:pPr marL="742950" lvl="1" indent="-285750">
              <a:lnSpc>
                <a:spcPct val="150000"/>
              </a:lnSpc>
              <a:buFont typeface="Wingdings" charset="2"/>
              <a:buChar char="§"/>
            </a:pPr>
            <a:r>
              <a:rPr lang="en-US" sz="2400" dirty="0">
                <a:latin typeface="+mj-lt"/>
              </a:rPr>
              <a:t>Incorrect resources </a:t>
            </a:r>
            <a:r>
              <a:rPr lang="en-US" dirty="0" err="1">
                <a:solidFill>
                  <a:schemeClr val="tx1">
                    <a:lumMod val="50000"/>
                    <a:lumOff val="50000"/>
                  </a:schemeClr>
                </a:solidFill>
                <a:latin typeface="+mj-lt"/>
                <a:ea typeface="Droid Sans Mono for Powerline" charset="0"/>
                <a:cs typeface="Droid Sans Mono for Powerline" charset="0"/>
              </a:rPr>
              <a:t>mimtype</a:t>
            </a:r>
            <a:r>
              <a:rPr lang="en-US" dirty="0">
                <a:solidFill>
                  <a:schemeClr val="tx1">
                    <a:lumMod val="50000"/>
                    <a:lumOff val="50000"/>
                  </a:schemeClr>
                </a:solidFill>
                <a:latin typeface="+mj-lt"/>
              </a:rPr>
              <a:t> </a:t>
            </a:r>
            <a:r>
              <a:rPr lang="en-US" sz="2400" dirty="0">
                <a:latin typeface="+mj-lt"/>
              </a:rPr>
              <a:t>or </a:t>
            </a:r>
            <a:r>
              <a:rPr lang="en-US" dirty="0">
                <a:solidFill>
                  <a:schemeClr val="tx1">
                    <a:lumMod val="50000"/>
                    <a:lumOff val="50000"/>
                  </a:schemeClr>
                </a:solidFill>
                <a:latin typeface="+mj-lt"/>
                <a:ea typeface="Droid Sans Mono for Powerline" charset="0"/>
                <a:cs typeface="Droid Sans Mono for Powerline" charset="0"/>
              </a:rPr>
              <a:t>size</a:t>
            </a:r>
            <a:endParaRPr lang="en-US" sz="2400" dirty="0">
              <a:solidFill>
                <a:schemeClr val="tx1">
                  <a:lumMod val="50000"/>
                  <a:lumOff val="50000"/>
                </a:schemeClr>
              </a:solidFill>
              <a:latin typeface="+mj-lt"/>
              <a:ea typeface="Droid Sans Mono for Powerline" charset="0"/>
              <a:cs typeface="Droid Sans Mono for Powerline" charset="0"/>
            </a:endParaRPr>
          </a:p>
          <a:p>
            <a:pPr marL="742950" lvl="1" indent="-285750">
              <a:lnSpc>
                <a:spcPct val="150000"/>
              </a:lnSpc>
              <a:buFont typeface="Wingdings" charset="2"/>
              <a:buChar char="§"/>
            </a:pPr>
            <a:r>
              <a:rPr lang="en-US" sz="2400" dirty="0">
                <a:latin typeface="+mj-lt"/>
              </a:rPr>
              <a:t>Invalid number of tags or resources</a:t>
            </a:r>
          </a:p>
          <a:p>
            <a:pPr marL="742950" lvl="1" indent="-285750">
              <a:lnSpc>
                <a:spcPct val="150000"/>
              </a:lnSpc>
              <a:buFont typeface="Wingdings" charset="2"/>
              <a:buChar char="§"/>
            </a:pPr>
            <a:r>
              <a:rPr lang="en-US" sz="2400" dirty="0">
                <a:latin typeface="+mj-lt"/>
              </a:rPr>
              <a:t>Correct normalization of license information: </a:t>
            </a:r>
            <a:r>
              <a:rPr lang="en-US" dirty="0" err="1">
                <a:solidFill>
                  <a:schemeClr val="tx1">
                    <a:lumMod val="50000"/>
                    <a:lumOff val="50000"/>
                  </a:schemeClr>
                </a:solidFill>
                <a:latin typeface="+mj-lt"/>
                <a:ea typeface="Droid Sans Mono for Powerline" charset="0"/>
                <a:cs typeface="Droid Sans Mono for Powerline" charset="0"/>
              </a:rPr>
              <a:t>license_id</a:t>
            </a:r>
            <a:r>
              <a:rPr lang="en-US" dirty="0">
                <a:solidFill>
                  <a:schemeClr val="tx1">
                    <a:lumMod val="50000"/>
                    <a:lumOff val="50000"/>
                  </a:schemeClr>
                </a:solidFill>
                <a:latin typeface="+mj-lt"/>
              </a:rPr>
              <a:t> </a:t>
            </a:r>
            <a:r>
              <a:rPr lang="en-US" sz="2400" dirty="0">
                <a:latin typeface="+mj-lt"/>
              </a:rPr>
              <a:t>or </a:t>
            </a:r>
            <a:r>
              <a:rPr lang="en-US" dirty="0" err="1">
                <a:solidFill>
                  <a:schemeClr val="tx1">
                    <a:lumMod val="50000"/>
                    <a:lumOff val="50000"/>
                  </a:schemeClr>
                </a:solidFill>
                <a:latin typeface="+mj-lt"/>
                <a:ea typeface="Droid Sans Mono for Powerline" charset="0"/>
                <a:cs typeface="Droid Sans Mono for Powerline" charset="0"/>
              </a:rPr>
              <a:t>license_title</a:t>
            </a:r>
            <a:endParaRPr lang="en-US" sz="2400" dirty="0">
              <a:solidFill>
                <a:schemeClr val="tx1">
                  <a:lumMod val="50000"/>
                  <a:lumOff val="50000"/>
                </a:schemeClr>
              </a:solidFill>
              <a:latin typeface="+mj-lt"/>
              <a:ea typeface="Droid Sans Mono for Powerline" charset="0"/>
              <a:cs typeface="Droid Sans Mono for Powerline" charset="0"/>
            </a:endParaRPr>
          </a:p>
          <a:p>
            <a:pPr marL="742950" lvl="1" indent="-285750">
              <a:lnSpc>
                <a:spcPct val="150000"/>
              </a:lnSpc>
              <a:buFont typeface="Wingdings" charset="2"/>
              <a:buChar char="§"/>
            </a:pPr>
            <a:r>
              <a:rPr lang="en-US" sz="2400" dirty="0">
                <a:latin typeface="+mj-lt"/>
              </a:rPr>
              <a:t>Syntactically invalid emails and </a:t>
            </a:r>
            <a:r>
              <a:rPr lang="en-US" sz="2400" dirty="0" err="1">
                <a:latin typeface="+mj-lt"/>
              </a:rPr>
              <a:t>urls</a:t>
            </a:r>
            <a:r>
              <a:rPr lang="en-US" sz="2400" dirty="0">
                <a:latin typeface="+mj-lt"/>
              </a:rPr>
              <a:t> : </a:t>
            </a:r>
            <a:r>
              <a:rPr lang="en-US" dirty="0" err="1">
                <a:solidFill>
                  <a:schemeClr val="tx1">
                    <a:lumMod val="50000"/>
                    <a:lumOff val="50000"/>
                  </a:schemeClr>
                </a:solidFill>
                <a:latin typeface="+mj-lt"/>
                <a:ea typeface="Droid Sans Mono for Powerline" charset="0"/>
                <a:cs typeface="Droid Sans Mono for Powerline" charset="0"/>
              </a:rPr>
              <a:t>author_email</a:t>
            </a:r>
            <a:r>
              <a:rPr lang="en-US" dirty="0">
                <a:solidFill>
                  <a:schemeClr val="tx1">
                    <a:lumMod val="50000"/>
                    <a:lumOff val="50000"/>
                  </a:schemeClr>
                </a:solidFill>
                <a:latin typeface="+mj-lt"/>
                <a:ea typeface="Droid Sans Mono for Powerline" charset="0"/>
                <a:cs typeface="Droid Sans Mono for Powerline" charset="0"/>
              </a:rPr>
              <a:t> </a:t>
            </a:r>
            <a:r>
              <a:rPr lang="en-US" sz="2400" dirty="0">
                <a:latin typeface="+mj-lt"/>
              </a:rPr>
              <a:t>or</a:t>
            </a:r>
            <a:r>
              <a:rPr lang="en-US" sz="2400" dirty="0">
                <a:solidFill>
                  <a:schemeClr val="tx1">
                    <a:lumMod val="50000"/>
                    <a:lumOff val="50000"/>
                  </a:schemeClr>
                </a:solidFill>
                <a:latin typeface="+mj-lt"/>
                <a:ea typeface="Droid Sans Mono for Powerline" charset="0"/>
                <a:cs typeface="Droid Sans Mono for Powerline" charset="0"/>
              </a:rPr>
              <a:t> </a:t>
            </a:r>
            <a:r>
              <a:rPr lang="en-US" dirty="0" err="1">
                <a:solidFill>
                  <a:schemeClr val="tx1">
                    <a:lumMod val="50000"/>
                    <a:lumOff val="50000"/>
                  </a:schemeClr>
                </a:solidFill>
                <a:latin typeface="+mj-lt"/>
                <a:ea typeface="Droid Sans Mono for Powerline" charset="0"/>
                <a:cs typeface="Droid Sans Mono for Powerline" charset="0"/>
              </a:rPr>
              <a:t>maintainer_email</a:t>
            </a:r>
            <a:endParaRPr lang="en-US" sz="2400" dirty="0">
              <a:solidFill>
                <a:schemeClr val="tx1">
                  <a:lumMod val="50000"/>
                  <a:lumOff val="50000"/>
                </a:schemeClr>
              </a:solidFill>
              <a:latin typeface="+mj-lt"/>
              <a:ea typeface="Droid Sans Mono for Powerline" charset="0"/>
              <a:cs typeface="Droid Sans Mono for Powerline" charset="0"/>
            </a:endParaRPr>
          </a:p>
          <a:p>
            <a:pPr marL="742950" lvl="1"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b="1" dirty="0" smtClean="0">
              <a:latin typeface="+mj-lt"/>
            </a:endParaRPr>
          </a:p>
          <a:p>
            <a:pPr>
              <a:lnSpc>
                <a:spcPct val="150000"/>
              </a:lnSpc>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32</a:t>
            </a:fld>
            <a:endParaRPr lang="en-US" dirty="0">
              <a:latin typeface="+mj-lt"/>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635742"/>
            <a:ext cx="12192000" cy="147660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635741"/>
            <a:ext cx="12098469" cy="1323270"/>
          </a:xfrm>
          <a:prstGeom prst="rect">
            <a:avLst/>
          </a:prstGeom>
        </p:spPr>
      </p:pic>
    </p:spTree>
    <p:extLst>
      <p:ext uri="{BB962C8B-B14F-4D97-AF65-F5344CB8AC3E}">
        <p14:creationId xmlns:p14="http://schemas.microsoft.com/office/powerpoint/2010/main" val="1391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Flashback | Revisiting </a:t>
              </a:r>
              <a:r>
                <a:rPr lang="en-US" sz="3200" b="1" dirty="0" smtClean="0">
                  <a:latin typeface="+mj-lt"/>
                </a:rPr>
                <a:t>Scenario, </a:t>
              </a:r>
              <a:r>
                <a:rPr lang="en-US" sz="3200" b="1" dirty="0" smtClean="0">
                  <a:latin typeface="+mj-lt"/>
                </a:rPr>
                <a:t>Proposed </a:t>
              </a:r>
              <a:r>
                <a:rPr lang="en-US" sz="3200" b="1" dirty="0" smtClean="0">
                  <a:latin typeface="+mj-lt"/>
                </a:rPr>
                <a:t>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33</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sp>
        <p:nvSpPr>
          <p:cNvPr id="29" name="TextBox 28"/>
          <p:cNvSpPr txBox="1"/>
          <p:nvPr/>
        </p:nvSpPr>
        <p:spPr>
          <a:xfrm>
            <a:off x="220334" y="4823955"/>
            <a:ext cx="11049449" cy="1200329"/>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a:t>
            </a:r>
            <a:r>
              <a:rPr lang="en-US" sz="2400" dirty="0" smtClean="0">
                <a:latin typeface="+mj-lt"/>
              </a:rPr>
              <a:t>will </a:t>
            </a:r>
            <a:r>
              <a:rPr lang="en-US" sz="2400" dirty="0">
                <a:latin typeface="+mj-lt"/>
              </a:rPr>
              <a:t>be able now to </a:t>
            </a:r>
            <a:r>
              <a:rPr lang="en-US" sz="2400" dirty="0" smtClean="0">
                <a:latin typeface="+mj-lt"/>
              </a:rPr>
              <a:t>identify </a:t>
            </a:r>
            <a:r>
              <a:rPr lang="en-US" sz="2400" dirty="0">
                <a:latin typeface="+mj-lt"/>
              </a:rPr>
              <a:t>low quality </a:t>
            </a:r>
            <a:r>
              <a:rPr lang="en-US" sz="2400" dirty="0" smtClean="0">
                <a:latin typeface="+mj-lt"/>
              </a:rPr>
              <a:t>datasets</a:t>
            </a:r>
          </a:p>
          <a:p>
            <a:pPr marL="342900" indent="-342900">
              <a:buFont typeface="Arial" charset="0"/>
              <a:buChar char="•"/>
            </a:pPr>
            <a:r>
              <a:rPr lang="en-US" sz="2400" b="1" dirty="0" smtClean="0">
                <a:latin typeface="+mj-lt"/>
              </a:rPr>
              <a:t>Paul </a:t>
            </a:r>
            <a:r>
              <a:rPr lang="en-US" sz="2400" dirty="0" smtClean="0">
                <a:latin typeface="+mj-lt"/>
              </a:rPr>
              <a:t>will be able to generate a quality score for his datasets</a:t>
            </a:r>
          </a:p>
          <a:p>
            <a:pPr marL="342900" indent="-342900">
              <a:buFont typeface="Arial" charset="0"/>
              <a:buChar char="•"/>
            </a:pPr>
            <a:r>
              <a:rPr lang="en-US" sz="2400" b="1" dirty="0" smtClean="0">
                <a:latin typeface="+mj-lt"/>
              </a:rPr>
              <a:t>Dan </a:t>
            </a:r>
            <a:r>
              <a:rPr lang="en-US" sz="2400" dirty="0" smtClean="0">
                <a:latin typeface="+mj-lt"/>
              </a:rPr>
              <a:t>will</a:t>
            </a:r>
            <a:r>
              <a:rPr lang="en-US" sz="2400" b="1" dirty="0" smtClean="0">
                <a:latin typeface="+mj-lt"/>
              </a:rPr>
              <a:t> </a:t>
            </a:r>
            <a:r>
              <a:rPr lang="en-US" sz="2400" dirty="0" smtClean="0">
                <a:latin typeface="+mj-lt"/>
              </a:rPr>
              <a:t>be able to have access to cleaner, richer set of datasets</a:t>
            </a:r>
            <a:endParaRPr lang="en-US" sz="1600" dirty="0">
              <a:solidFill>
                <a:schemeClr val="tx1">
                  <a:lumMod val="50000"/>
                  <a:lumOff val="50000"/>
                </a:schemeClr>
              </a:solidFill>
              <a:latin typeface="+mj-lt"/>
            </a:endParaRPr>
          </a:p>
        </p:txBody>
      </p: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76618" y="4840877"/>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74760" y="5182796"/>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10680" y="5593005"/>
            <a:ext cx="329402" cy="3294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4471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II</a:t>
            </a:r>
          </a:p>
          <a:p>
            <a:pPr marL="0" lvl="1" algn="ctr"/>
            <a:endParaRPr lang="en-US" sz="4000" dirty="0" smtClean="0">
              <a:latin typeface="+mj-lt"/>
            </a:endParaRPr>
          </a:p>
          <a:p>
            <a:pPr marL="0" lvl="1" algn="ctr"/>
            <a:r>
              <a:rPr lang="en-US" sz="4000" dirty="0" smtClean="0">
                <a:latin typeface="+mj-lt"/>
              </a:rPr>
              <a:t>Towards Enriched Enterprise Data</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34</a:t>
            </a:fld>
            <a:endParaRPr lang="en-US" dirty="0"/>
          </a:p>
        </p:txBody>
      </p:sp>
      <p:sp>
        <p:nvSpPr>
          <p:cNvPr id="12" name="TextBox 11"/>
          <p:cNvSpPr txBox="1"/>
          <p:nvPr/>
        </p:nvSpPr>
        <p:spPr>
          <a:xfrm>
            <a:off x="882434" y="3146975"/>
            <a:ext cx="4873963" cy="2677656"/>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Integration and Enrichment</a:t>
            </a:r>
            <a:endParaRPr lang="en-US" sz="2400" dirty="0">
              <a:latin typeface="+mj-lt"/>
            </a:endParaRP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263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Enterprise Knowledge Base Services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35</a:t>
            </a:fld>
            <a:endParaRPr lang="en-US" dirty="0">
              <a:latin typeface="+mj-lt"/>
            </a:endParaRPr>
          </a:p>
        </p:txBody>
      </p:sp>
      <p:pic>
        <p:nvPicPr>
          <p:cNvPr id="6" name="Picture 5"/>
          <p:cNvPicPr>
            <a:picLocks noChangeAspect="1"/>
          </p:cNvPicPr>
          <p:nvPr/>
        </p:nvPicPr>
        <p:blipFill>
          <a:blip r:embed="rId5"/>
          <a:stretch>
            <a:fillRect/>
          </a:stretch>
        </p:blipFill>
        <p:spPr>
          <a:xfrm>
            <a:off x="319448" y="1002782"/>
            <a:ext cx="2697707" cy="2652367"/>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1705" y="2614911"/>
            <a:ext cx="1233192" cy="759646"/>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15410" y="1234384"/>
            <a:ext cx="4146020" cy="2189161"/>
          </a:xfrm>
          <a:prstGeom prst="rect">
            <a:avLst/>
          </a:prstGeom>
        </p:spPr>
      </p:pic>
      <p:grpSp>
        <p:nvGrpSpPr>
          <p:cNvPr id="21" name="Group 20"/>
          <p:cNvGrpSpPr/>
          <p:nvPr/>
        </p:nvGrpSpPr>
        <p:grpSpPr>
          <a:xfrm>
            <a:off x="2457404" y="3859381"/>
            <a:ext cx="5656809" cy="1938992"/>
            <a:chOff x="319448" y="4021823"/>
            <a:chExt cx="5656809" cy="1938992"/>
          </a:xfrm>
        </p:grpSpPr>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9448" y="4436668"/>
              <a:ext cx="830610" cy="830610"/>
            </a:xfrm>
            <a:prstGeom prst="rect">
              <a:avLst/>
            </a:prstGeom>
          </p:spPr>
        </p:pic>
        <p:sp>
          <p:nvSpPr>
            <p:cNvPr id="20" name="TextBox 19"/>
            <p:cNvSpPr txBox="1"/>
            <p:nvPr/>
          </p:nvSpPr>
          <p:spPr>
            <a:xfrm>
              <a:off x="1339410" y="4021823"/>
              <a:ext cx="4636847" cy="1938992"/>
            </a:xfrm>
            <a:prstGeom prst="rect">
              <a:avLst/>
            </a:prstGeom>
            <a:noFill/>
          </p:spPr>
          <p:txBody>
            <a:bodyPr wrap="none" rtlCol="0">
              <a:spAutoFit/>
            </a:bodyPr>
            <a:lstStyle/>
            <a:p>
              <a:pPr marL="285750" indent="-285750">
                <a:lnSpc>
                  <a:spcPct val="150000"/>
                </a:lnSpc>
                <a:buFont typeface="Wingdings" charset="2"/>
                <a:buChar char="§"/>
              </a:pPr>
              <a:r>
                <a:rPr lang="en-US" sz="2000" dirty="0" smtClean="0">
                  <a:latin typeface="+mj-lt"/>
                </a:rPr>
                <a:t>Search service (ranked, contextual)</a:t>
              </a:r>
            </a:p>
            <a:p>
              <a:pPr marL="285750" indent="-285750">
                <a:lnSpc>
                  <a:spcPct val="150000"/>
                </a:lnSpc>
                <a:buFont typeface="Wingdings" charset="2"/>
                <a:buChar char="§"/>
              </a:pPr>
              <a:r>
                <a:rPr lang="en-US" sz="2000" dirty="0" smtClean="0">
                  <a:latin typeface="+mj-lt"/>
                </a:rPr>
                <a:t>Entities and properties recommendation</a:t>
              </a:r>
            </a:p>
            <a:p>
              <a:pPr marL="285750" indent="-285750">
                <a:lnSpc>
                  <a:spcPct val="150000"/>
                </a:lnSpc>
                <a:buFont typeface="Wingdings" charset="2"/>
                <a:buChar char="§"/>
              </a:pPr>
              <a:r>
                <a:rPr lang="en-US" sz="2000" dirty="0" smtClean="0">
                  <a:latin typeface="+mj-lt"/>
                </a:rPr>
                <a:t>Enhancing </a:t>
              </a:r>
              <a:r>
                <a:rPr lang="en-US" sz="2000" dirty="0" smtClean="0">
                  <a:latin typeface="+mj-lt"/>
                </a:rPr>
                <a:t>schema matching</a:t>
              </a:r>
            </a:p>
            <a:p>
              <a:pPr marL="285750" indent="-285750">
                <a:lnSpc>
                  <a:spcPct val="150000"/>
                </a:lnSpc>
                <a:buFont typeface="Wingdings" charset="2"/>
                <a:buChar char="§"/>
              </a:pPr>
              <a:endParaRPr lang="en-US" sz="2000" dirty="0">
                <a:latin typeface="+mj-lt"/>
              </a:endParaRPr>
            </a:p>
          </p:txBody>
        </p:sp>
      </p:grpSp>
    </p:spTree>
    <p:extLst>
      <p:ext uri="{BB962C8B-B14F-4D97-AF65-F5344CB8AC3E}">
        <p14:creationId xmlns:p14="http://schemas.microsoft.com/office/powerpoint/2010/main" val="41594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36</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pSp>
        <p:nvGrpSpPr>
          <p:cNvPr id="14" name="Group 13"/>
          <p:cNvGrpSpPr/>
          <p:nvPr/>
        </p:nvGrpSpPr>
        <p:grpSpPr>
          <a:xfrm>
            <a:off x="7841411" y="1093163"/>
            <a:ext cx="3935775" cy="2797349"/>
            <a:chOff x="330812" y="1327639"/>
            <a:chExt cx="2890496" cy="2304318"/>
          </a:xfrm>
        </p:grpSpPr>
        <p:pic>
          <p:nvPicPr>
            <p:cNvPr id="1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0812" y="1327639"/>
              <a:ext cx="2890496" cy="97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035" y="1644162"/>
              <a:ext cx="706303" cy="198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flipH="1" flipV="1">
              <a:off x="348385" y="1353983"/>
              <a:ext cx="158651" cy="29018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47346" y="1353983"/>
              <a:ext cx="465992" cy="29017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48385" y="2303219"/>
              <a:ext cx="158651" cy="1328738"/>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6499" y="1828794"/>
              <a:ext cx="473307" cy="139442"/>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i="1" kern="0" dirty="0" smtClean="0">
                  <a:latin typeface="+mj-lt"/>
                  <a:ea typeface="Arial Unicode MS" pitchFamily="34" charset="-128"/>
                  <a:cs typeface="Times New Roman" panose="02020603050405020304" pitchFamily="18" charset="0"/>
                </a:rPr>
                <a:t>PL_C</a:t>
              </a:r>
            </a:p>
          </p:txBody>
        </p:sp>
        <p:sp>
          <p:nvSpPr>
            <p:cNvPr id="22" name="TextBox 21"/>
            <p:cNvSpPr txBox="1"/>
            <p:nvPr/>
          </p:nvSpPr>
          <p:spPr>
            <a:xfrm>
              <a:off x="459410" y="1400906"/>
              <a:ext cx="236653" cy="88736"/>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700" b="1" i="1" kern="0" dirty="0" smtClean="0">
                  <a:latin typeface="+mj-lt"/>
                  <a:ea typeface="Arial Unicode MS" pitchFamily="34" charset="-128"/>
                  <a:cs typeface="Times New Roman" panose="02020603050405020304" pitchFamily="18" charset="0"/>
                </a:rPr>
                <a:t>PL_C</a:t>
              </a:r>
            </a:p>
          </p:txBody>
        </p:sp>
      </p:grpSp>
      <p:sp>
        <p:nvSpPr>
          <p:cNvPr id="23" name="TextBox 22"/>
          <p:cNvSpPr txBox="1"/>
          <p:nvPr/>
        </p:nvSpPr>
        <p:spPr>
          <a:xfrm>
            <a:off x="363415" y="1048318"/>
            <a:ext cx="6774342"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mj-lt"/>
              </a:rPr>
              <a:t>A</a:t>
            </a:r>
            <a:r>
              <a:rPr lang="en-US" sz="2400" dirty="0" smtClean="0">
                <a:latin typeface="+mj-lt"/>
              </a:rPr>
              <a:t>nnotates </a:t>
            </a:r>
            <a:r>
              <a:rPr lang="en-US" sz="2400" dirty="0">
                <a:latin typeface="+mj-lt"/>
              </a:rPr>
              <a:t>datasets based on the semantics of the data at the instance level</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We represent each instance at the cell level with a set of types retrieved from our service</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The column is represented now as a vector of rich types and their corresponding confidence</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a:p>
            <a:pPr marL="285750" indent="-285750">
              <a:buFont typeface="Arial" panose="020B0604020202020204" pitchFamily="34" charset="0"/>
              <a:buChar char="•"/>
            </a:pPr>
            <a:r>
              <a:rPr lang="en-US" sz="2400" kern="0" dirty="0" smtClean="0">
                <a:latin typeface="+mj-lt"/>
                <a:ea typeface="Arial Unicode MS" pitchFamily="34" charset="-128"/>
                <a:cs typeface="Arial Unicode MS" pitchFamily="34" charset="-128"/>
              </a:rPr>
              <a:t>Select the most common type to annotate and label the column </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p:txBody>
      </p:sp>
      <p:graphicFrame>
        <p:nvGraphicFramePr>
          <p:cNvPr id="24" name="Table 23"/>
          <p:cNvGraphicFramePr>
            <a:graphicFrameLocks noGrp="1"/>
          </p:cNvGraphicFramePr>
          <p:nvPr>
            <p:extLst>
              <p:ext uri="{D42A27DB-BD31-4B8C-83A1-F6EECF244321}">
                <p14:modId xmlns:p14="http://schemas.microsoft.com/office/powerpoint/2010/main" val="1246563386"/>
              </p:ext>
            </p:extLst>
          </p:nvPr>
        </p:nvGraphicFramePr>
        <p:xfrm>
          <a:off x="9594204" y="2189418"/>
          <a:ext cx="912164" cy="2462875"/>
        </p:xfrm>
        <a:graphic>
          <a:graphicData uri="http://schemas.openxmlformats.org/drawingml/2006/table">
            <a:tbl>
              <a:tblPr firstRow="1" bandRow="1">
                <a:tableStyleId>{2D5ABB26-0587-4C30-8999-92F81FD0307C}</a:tableStyleId>
              </a:tblPr>
              <a:tblGrid>
                <a:gridCol w="912164"/>
              </a:tblGrid>
              <a:tr h="339939">
                <a:tc>
                  <a:txBody>
                    <a:bodyPr/>
                    <a:lstStyle/>
                    <a:p>
                      <a:pPr algn="ctr"/>
                      <a:r>
                        <a:rPr lang="en-US" sz="900" b="1" dirty="0" smtClean="0">
                          <a:latin typeface="Segoe UI Light" panose="020B0502040204020203" pitchFamily="34" charset="0"/>
                        </a:rPr>
                        <a:t>PL_C</a:t>
                      </a:r>
                      <a:endParaRPr lang="en-US" sz="900" b="1"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43058">
                <a:tc>
                  <a:txBody>
                    <a:bodyPr/>
                    <a:lstStyle/>
                    <a:p>
                      <a:r>
                        <a:rPr lang="en-US" sz="900" b="1" dirty="0" smtClean="0">
                          <a:latin typeface="Segoe UI Light" panose="020B0502040204020203" pitchFamily="34" charset="0"/>
                        </a:rPr>
                        <a:t>country</a:t>
                      </a:r>
                      <a:r>
                        <a:rPr lang="en-US" sz="900" dirty="0" smtClean="0">
                          <a:latin typeface="Segoe UI Light" panose="020B0502040204020203" pitchFamily="34" charset="0"/>
                        </a:rPr>
                        <a:t>:87,3212, </a:t>
                      </a:r>
                      <a:r>
                        <a:rPr lang="en-US" sz="900" b="1" dirty="0" smtClean="0">
                          <a:latin typeface="Segoe UI Light" panose="020B0502040204020203" pitchFamily="34" charset="0"/>
                        </a:rPr>
                        <a:t>music album</a:t>
                      </a:r>
                      <a:r>
                        <a:rPr lang="en-US" sz="900" dirty="0" smtClean="0">
                          <a:latin typeface="Segoe UI Light" panose="020B0502040204020203" pitchFamily="34" charset="0"/>
                        </a:rPr>
                        <a:t>:12,331</a:t>
                      </a:r>
                      <a:r>
                        <a:rPr lang="en-US" sz="900" baseline="0" dirty="0" smtClean="0">
                          <a:latin typeface="Segoe UI Light" panose="020B0502040204020203" pitchFamily="34" charset="0"/>
                        </a:rPr>
                        <a:t>,</a:t>
                      </a:r>
                      <a:r>
                        <a:rPr lang="en-US" sz="900" b="1" dirty="0" smtClean="0">
                          <a:latin typeface="Segoe UI Light" panose="020B0502040204020203" pitchFamily="34" charset="0"/>
                          <a:cs typeface="Courier New" pitchFamily="49" charset="0"/>
                        </a:rPr>
                        <a:t>Order of Chivalry</a:t>
                      </a:r>
                      <a:r>
                        <a:rPr lang="en-US" sz="900" dirty="0" smtClean="0">
                          <a:latin typeface="Segoe UI Light" panose="020B0502040204020203" pitchFamily="34" charset="0"/>
                          <a:cs typeface="Courier New" pitchFamily="49" charset="0"/>
                        </a:rPr>
                        <a:t>:11,2321</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5" name="Striped Right Arrow 24"/>
          <p:cNvSpPr/>
          <p:nvPr/>
        </p:nvSpPr>
        <p:spPr bwMode="gray">
          <a:xfrm>
            <a:off x="9043083" y="3287842"/>
            <a:ext cx="551122" cy="128082"/>
          </a:xfrm>
          <a:prstGeom prst="stripedRightArrow">
            <a:avLst/>
          </a:prstGeom>
          <a:ln>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i="0" u="none" strike="noStrike" kern="0" normalizeH="0" baseline="0" noProof="0" dirty="0" smtClean="0">
              <a:ln w="0"/>
              <a:effectLst>
                <a:outerShdw blurRad="38100" dist="19050" dir="2700000" algn="tl" rotWithShape="0">
                  <a:schemeClr val="dk1">
                    <a:alpha val="40000"/>
                  </a:schemeClr>
                </a:outerShdw>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9089860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 | Properties Ranking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37</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6" name="Picture 15"/>
          <p:cNvPicPr>
            <a:picLocks noChangeAspect="1"/>
          </p:cNvPicPr>
          <p:nvPr/>
        </p:nvPicPr>
        <p:blipFill>
          <a:blip r:embed="rId4">
            <a:alphaModFix amt="5000"/>
          </a:blip>
          <a:stretch>
            <a:fillRect/>
          </a:stretch>
        </p:blipFill>
        <p:spPr>
          <a:xfrm>
            <a:off x="8566996" y="1430806"/>
            <a:ext cx="5367004" cy="53670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8" y="954253"/>
            <a:ext cx="6914510" cy="490500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3968" y="1196837"/>
            <a:ext cx="4377289" cy="4367690"/>
          </a:xfrm>
          <a:prstGeom prst="rect">
            <a:avLst/>
          </a:prstGeom>
        </p:spPr>
      </p:pic>
      <p:sp>
        <p:nvSpPr>
          <p:cNvPr id="15" name="Rectangle 14"/>
          <p:cNvSpPr/>
          <p:nvPr/>
        </p:nvSpPr>
        <p:spPr>
          <a:xfrm>
            <a:off x="7412855" y="3176667"/>
            <a:ext cx="2995310" cy="29296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2855" y="4036922"/>
            <a:ext cx="3309853" cy="1412538"/>
            <a:chOff x="7412855" y="4036922"/>
            <a:chExt cx="3309853" cy="1412538"/>
          </a:xfrm>
        </p:grpSpPr>
        <p:grpSp>
          <p:nvGrpSpPr>
            <p:cNvPr id="20" name="Group 19"/>
            <p:cNvGrpSpPr/>
            <p:nvPr/>
          </p:nvGrpSpPr>
          <p:grpSpPr>
            <a:xfrm>
              <a:off x="7412855" y="4036922"/>
              <a:ext cx="3309853" cy="526932"/>
              <a:chOff x="7412855" y="4036922"/>
              <a:chExt cx="3309853" cy="526932"/>
            </a:xfrm>
          </p:grpSpPr>
          <p:sp>
            <p:nvSpPr>
              <p:cNvPr id="17" name="Rectangle 16"/>
              <p:cNvSpPr/>
              <p:nvPr/>
            </p:nvSpPr>
            <p:spPr>
              <a:xfrm>
                <a:off x="7412855" y="4036922"/>
                <a:ext cx="2995310" cy="29296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25619" y="4338379"/>
                <a:ext cx="3297089" cy="22547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7425620" y="4725978"/>
              <a:ext cx="2995310" cy="72348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338633" y="4201812"/>
            <a:ext cx="3471060" cy="1104413"/>
            <a:chOff x="7307473" y="4227291"/>
            <a:chExt cx="3471060" cy="1104413"/>
          </a:xfrm>
        </p:grpSpPr>
        <p:cxnSp>
          <p:nvCxnSpPr>
            <p:cNvPr id="23" name="Straight Connector 22"/>
            <p:cNvCxnSpPr/>
            <p:nvPr/>
          </p:nvCxnSpPr>
          <p:spPr>
            <a:xfrm>
              <a:off x="7313968" y="4227291"/>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369793" y="4423448"/>
              <a:ext cx="3408740" cy="355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07474" y="4862303"/>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307474" y="5098882"/>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307473" y="5313948"/>
              <a:ext cx="3206071" cy="177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1923" y="964949"/>
            <a:ext cx="3697007" cy="5009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4" name="Group 33"/>
          <p:cNvGrpSpPr/>
          <p:nvPr/>
        </p:nvGrpSpPr>
        <p:grpSpPr>
          <a:xfrm>
            <a:off x="2696393" y="2506894"/>
            <a:ext cx="2995310" cy="613720"/>
            <a:chOff x="2696393" y="2506894"/>
            <a:chExt cx="2995310" cy="613720"/>
          </a:xfrm>
        </p:grpSpPr>
        <p:sp>
          <p:nvSpPr>
            <p:cNvPr id="32" name="Rectangle 31"/>
            <p:cNvSpPr/>
            <p:nvPr/>
          </p:nvSpPr>
          <p:spPr>
            <a:xfrm>
              <a:off x="2696393" y="2506894"/>
              <a:ext cx="2995310" cy="1493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696393" y="2971249"/>
              <a:ext cx="2995310" cy="1493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082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 Enrichment | Properties Ranking</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38</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57" y="1050140"/>
            <a:ext cx="9066857" cy="464060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1524" y="84225"/>
            <a:ext cx="3755366" cy="6238421"/>
          </a:xfrm>
          <a:prstGeom prst="rect">
            <a:avLst/>
          </a:prstGeom>
        </p:spPr>
      </p:pic>
    </p:spTree>
    <p:extLst>
      <p:ext uri="{BB962C8B-B14F-4D97-AF65-F5344CB8AC3E}">
        <p14:creationId xmlns:p14="http://schemas.microsoft.com/office/powerpoint/2010/main" val="8121686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39</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aphicFrame>
        <p:nvGraphicFramePr>
          <p:cNvPr id="26" name="Chart 25"/>
          <p:cNvGraphicFramePr>
            <a:graphicFrameLocks/>
          </p:cNvGraphicFramePr>
          <p:nvPr>
            <p:extLst>
              <p:ext uri="{D42A27DB-BD31-4B8C-83A1-F6EECF244321}">
                <p14:modId xmlns:p14="http://schemas.microsoft.com/office/powerpoint/2010/main" val="1535148370"/>
              </p:ext>
            </p:extLst>
          </p:nvPr>
        </p:nvGraphicFramePr>
        <p:xfrm>
          <a:off x="5688789" y="1062224"/>
          <a:ext cx="6128069" cy="381117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324000" y="1151931"/>
            <a:ext cx="5131578"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smtClean="0">
                <a:latin typeface="+mj-lt"/>
              </a:rPr>
              <a:t>Added the semantic matching to the Auto Mapping Core (AMC)</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Evaluated </a:t>
            </a:r>
            <a:r>
              <a:rPr lang="en-US" sz="2400" dirty="0">
                <a:latin typeface="+mj-lt"/>
              </a:rPr>
              <a:t>against data coming from two SAP systems: The Event Tracker and Travel Expense Manager</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Increased the overall confidence score with an average of 11% and the number of valid matches found with an average of 10%</a:t>
            </a:r>
          </a:p>
          <a:p>
            <a:pPr marL="285750" indent="-28575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73343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Self-service Data Provisioning </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634569" cy="3785652"/>
          </a:xfrm>
          <a:prstGeom prst="rect">
            <a:avLst/>
          </a:prstGeom>
          <a:noFill/>
        </p:spPr>
        <p:txBody>
          <a:bodyPr wrap="square" rtlCol="0">
            <a:spAutoFit/>
          </a:bodyPr>
          <a:lstStyle/>
          <a:p>
            <a:r>
              <a:rPr lang="en-US" sz="2400" dirty="0" smtClean="0">
                <a:latin typeface="Segoe UI Light" panose="020B0502040204020203" pitchFamily="34" charset="0"/>
              </a:rPr>
              <a:t>Preparing and gathering data for reporting and visualization is </a:t>
            </a:r>
            <a:r>
              <a:rPr lang="en-US" sz="2400" dirty="0">
                <a:latin typeface="Segoe UI Light" panose="020B0502040204020203" pitchFamily="34" charset="0"/>
              </a:rPr>
              <a:t>by far the most challenging task in most BI projects large and </a:t>
            </a:r>
            <a:r>
              <a:rPr lang="en-US" sz="2400" dirty="0" smtClean="0">
                <a:latin typeface="Segoe UI Light" panose="020B0502040204020203" pitchFamily="34" charset="0"/>
              </a:rPr>
              <a:t>small</a:t>
            </a:r>
          </a:p>
          <a:p>
            <a:pPr marL="285750" indent="-285750">
              <a:buFont typeface="Arial" panose="020B0604020202020204" pitchFamily="34" charset="0"/>
              <a:buChar char="•"/>
            </a:pPr>
            <a:endParaRPr lang="en-US" sz="2400" dirty="0" smtClean="0">
              <a:latin typeface="Segoe UI Light" panose="020B0502040204020203" pitchFamily="34" charset="0"/>
            </a:endParaRPr>
          </a:p>
          <a:p>
            <a:pPr marL="285750" indent="-285750">
              <a:buFont typeface="Arial" panose="020B0604020202020204" pitchFamily="34" charset="0"/>
              <a:buChar char="•"/>
            </a:pPr>
            <a:endParaRPr lang="en-US" sz="2400" dirty="0">
              <a:latin typeface="Segoe UI Light" panose="020B0502040204020203" pitchFamily="34" charset="0"/>
            </a:endParaRPr>
          </a:p>
          <a:p>
            <a:pPr algn="ctr">
              <a:lnSpc>
                <a:spcPct val="150000"/>
              </a:lnSpc>
            </a:pPr>
            <a:r>
              <a:rPr lang="en-US" sz="2400" dirty="0">
                <a:latin typeface="Segoe UI Light" panose="020B0502040204020203" pitchFamily="34" charset="0"/>
              </a:rPr>
              <a:t> </a:t>
            </a:r>
            <a:r>
              <a:rPr lang="en-US" sz="2400" dirty="0" smtClean="0">
                <a:latin typeface="Segoe UI Light" panose="020B0502040204020203" pitchFamily="34" charset="0"/>
              </a:rPr>
              <a:t>        </a:t>
            </a:r>
            <a:r>
              <a:rPr lang="en-US" sz="3200" b="1" dirty="0" smtClean="0">
                <a:solidFill>
                  <a:srgbClr val="FFC000"/>
                </a:solidFill>
                <a:latin typeface="Segoe UI Light" panose="020B0502040204020203" pitchFamily="34" charset="0"/>
              </a:rPr>
              <a:t>Self-service </a:t>
            </a:r>
            <a:r>
              <a:rPr lang="en-US" sz="3200" b="1" dirty="0">
                <a:solidFill>
                  <a:srgbClr val="FFC000"/>
                </a:solidFill>
                <a:latin typeface="Segoe UI Light" panose="020B0502040204020203" pitchFamily="34" charset="0"/>
              </a:rPr>
              <a:t>data provisioning </a:t>
            </a:r>
            <a:r>
              <a:rPr lang="en-US" sz="3200" dirty="0">
                <a:latin typeface="Segoe UI Light" panose="020B0502040204020203" pitchFamily="34" charset="0"/>
              </a:rPr>
              <a:t>aims at </a:t>
            </a:r>
            <a:r>
              <a:rPr lang="en-US" sz="3200" dirty="0" smtClean="0">
                <a:latin typeface="Segoe UI Light" panose="020B0502040204020203" pitchFamily="34" charset="0"/>
              </a:rPr>
              <a:t>reducing the challenge by </a:t>
            </a:r>
            <a:r>
              <a:rPr lang="en-US" sz="3200" dirty="0">
                <a:latin typeface="Segoe UI Light" panose="020B0502040204020203" pitchFamily="34" charset="0"/>
              </a:rPr>
              <a:t>providing </a:t>
            </a:r>
            <a:r>
              <a:rPr lang="en-US" sz="3200" dirty="0" smtClean="0">
                <a:latin typeface="Segoe UI Light" panose="020B0502040204020203" pitchFamily="34" charset="0"/>
              </a:rPr>
              <a:t>dataset </a:t>
            </a:r>
            <a:r>
              <a:rPr lang="en-US" sz="3200" dirty="0">
                <a:latin typeface="Segoe UI Light" panose="020B0502040204020203" pitchFamily="34" charset="0"/>
              </a:rPr>
              <a:t>discovery, acquisition and integration techniques intuitively to the end user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494" y="4438289"/>
            <a:ext cx="548257" cy="411193"/>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781" y="2667718"/>
            <a:ext cx="574136" cy="430602"/>
          </a:xfrm>
          <a:prstGeom prst="rect">
            <a:avLst/>
          </a:prstGeom>
        </p:spPr>
      </p:pic>
    </p:spTree>
    <p:extLst>
      <p:ext uri="{BB962C8B-B14F-4D97-AF65-F5344CB8AC3E}">
        <p14:creationId xmlns:p14="http://schemas.microsoft.com/office/powerpoint/2010/main" val="1440410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40</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r>
              <a:rPr lang="en-US" sz="2400" b="1" dirty="0" smtClean="0">
                <a:latin typeface="+mj-lt"/>
              </a:rPr>
              <a:t>Dan</a:t>
            </a:r>
            <a:r>
              <a:rPr lang="en-US" sz="2400" dirty="0" smtClean="0">
                <a:latin typeface="+mj-lt"/>
              </a:rPr>
              <a:t> now </a:t>
            </a:r>
            <a:r>
              <a:rPr lang="en-US" sz="2400" dirty="0">
                <a:latin typeface="+mj-lt"/>
              </a:rPr>
              <a:t>has access to various datasets that he found matching his query to the portal administered by </a:t>
            </a:r>
            <a:r>
              <a:rPr lang="en-US" sz="2400" b="1" dirty="0" smtClean="0">
                <a:latin typeface="+mj-lt"/>
              </a:rPr>
              <a:t>Paul</a:t>
            </a:r>
          </a:p>
          <a:p>
            <a:endParaRPr lang="en-US" sz="2400" b="1" dirty="0">
              <a:latin typeface="+mj-lt"/>
            </a:endParaRPr>
          </a:p>
          <a:p>
            <a:pPr marL="342900" indent="-342900">
              <a:buFont typeface="Arial" charset="0"/>
              <a:buChar char="•"/>
            </a:pPr>
            <a:r>
              <a:rPr lang="en-US" sz="2400" dirty="0" smtClean="0">
                <a:latin typeface="+mj-lt"/>
              </a:rPr>
              <a:t>Having </a:t>
            </a:r>
            <a:r>
              <a:rPr lang="en-US" sz="2400" dirty="0">
                <a:latin typeface="+mj-lt"/>
              </a:rPr>
              <a:t>imported those dataset into </a:t>
            </a:r>
            <a:r>
              <a:rPr lang="en-US" sz="2400" dirty="0" err="1">
                <a:latin typeface="+mj-lt"/>
              </a:rPr>
              <a:t>Lumira</a:t>
            </a:r>
            <a:r>
              <a:rPr lang="en-US" sz="2400" dirty="0">
                <a:latin typeface="+mj-lt"/>
              </a:rPr>
              <a:t>, </a:t>
            </a:r>
            <a:r>
              <a:rPr lang="en-US" sz="2400" b="1" dirty="0" smtClean="0">
                <a:latin typeface="+mj-lt"/>
              </a:rPr>
              <a:t>Dan</a:t>
            </a:r>
            <a:r>
              <a:rPr lang="en-US" sz="2400" dirty="0" smtClean="0">
                <a:latin typeface="+mj-lt"/>
              </a:rPr>
              <a:t> will </a:t>
            </a:r>
            <a:r>
              <a:rPr lang="en-US" sz="2400" dirty="0">
                <a:latin typeface="+mj-lt"/>
              </a:rPr>
              <a:t>be also able to use the internal knowledge base to apply various semantic enrichments on this </a:t>
            </a:r>
            <a:r>
              <a:rPr lang="en-US" sz="2400" dirty="0" smtClean="0">
                <a:latin typeface="+mj-lt"/>
              </a:rPr>
              <a:t>data</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a:t>
            </a:r>
            <a:r>
              <a:rPr lang="en-US" sz="2400" dirty="0">
                <a:latin typeface="+mj-lt"/>
              </a:rPr>
              <a:t>be also able to use the schema matching services to find and merge those datasets in his </a:t>
            </a:r>
            <a:r>
              <a:rPr lang="en-US" sz="2400" dirty="0" smtClean="0">
                <a:latin typeface="+mj-lt"/>
              </a:rPr>
              <a:t>reports</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be able to annotate and enrich his reports with external data</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56900" y="2814919"/>
            <a:ext cx="281702" cy="2817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4108" y="3914787"/>
            <a:ext cx="283139" cy="283139"/>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1635" y="4596628"/>
            <a:ext cx="328530" cy="32853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8711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41</a:t>
            </a:fld>
            <a:endParaRPr lang="en-US" dirty="0"/>
          </a:p>
        </p:txBody>
      </p:sp>
      <p:grpSp>
        <p:nvGrpSpPr>
          <p:cNvPr id="40" name="Group 39"/>
          <p:cNvGrpSpPr/>
          <p:nvPr/>
        </p:nvGrpSpPr>
        <p:grpSpPr>
          <a:xfrm>
            <a:off x="3981704" y="972956"/>
            <a:ext cx="8204794" cy="3421846"/>
            <a:chOff x="1587465" y="1210471"/>
            <a:chExt cx="8204794" cy="3421846"/>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0678" y="1210471"/>
              <a:ext cx="6012436" cy="291351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7465" y="4199093"/>
              <a:ext cx="8204794" cy="433224"/>
            </a:xfrm>
            <a:prstGeom prst="rect">
              <a:avLst/>
            </a:prstGeom>
          </p:spPr>
        </p:pic>
      </p:grpSp>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93708" y="2594542"/>
            <a:ext cx="877972" cy="1040059"/>
          </a:xfrm>
          <a:prstGeom prst="rect">
            <a:avLst/>
          </a:prstGeom>
        </p:spPr>
      </p:pic>
      <p:grpSp>
        <p:nvGrpSpPr>
          <p:cNvPr id="45" name="Group 44"/>
          <p:cNvGrpSpPr/>
          <p:nvPr/>
        </p:nvGrpSpPr>
        <p:grpSpPr>
          <a:xfrm>
            <a:off x="10211641" y="928982"/>
            <a:ext cx="1959809" cy="3001568"/>
            <a:chOff x="8282790" y="889404"/>
            <a:chExt cx="1959809" cy="3001568"/>
          </a:xfrm>
        </p:grpSpPr>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169238" y="1160323"/>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45466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42</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11621740" cy="646331"/>
          </a:xfrm>
          <a:prstGeom prst="rect">
            <a:avLst/>
          </a:prstGeom>
        </p:spPr>
        <p:txBody>
          <a:bodyPr wrap="square">
            <a:spAutoFit/>
          </a:bodyPr>
          <a:lstStyle/>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is a </a:t>
            </a:r>
            <a:r>
              <a:rPr lang="en-US" dirty="0">
                <a:latin typeface="Segoe UI Light" panose="020B0502040204020203" pitchFamily="34" charset="0"/>
              </a:rPr>
              <a:t>service that extracts the semantic context of documents in order to recommend related content from the web and </a:t>
            </a:r>
            <a:r>
              <a:rPr lang="en-US">
                <a:latin typeface="Segoe UI Light" panose="020B0502040204020203" pitchFamily="34" charset="0"/>
              </a:rPr>
              <a:t>social </a:t>
            </a:r>
            <a:r>
              <a:rPr lang="en-US" smtClean="0">
                <a:latin typeface="Segoe UI Light" panose="020B0502040204020203" pitchFamily="34" charset="0"/>
              </a:rPr>
              <a:t>media</a:t>
            </a:r>
            <a:endParaRPr lang="en-US" dirty="0" smtClean="0">
              <a:latin typeface="Segoe UI Light" panose="020B0502040204020203"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0481" y="1664775"/>
            <a:ext cx="4676469" cy="1877221"/>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4347" y="3122366"/>
            <a:ext cx="5173017" cy="3029702"/>
          </a:xfrm>
          <a:prstGeom prst="rect">
            <a:avLst/>
          </a:prstGeom>
        </p:spPr>
      </p:pic>
      <p:grpSp>
        <p:nvGrpSpPr>
          <p:cNvPr id="18" name="Group 17"/>
          <p:cNvGrpSpPr/>
          <p:nvPr/>
        </p:nvGrpSpPr>
        <p:grpSpPr>
          <a:xfrm>
            <a:off x="6289904" y="3008095"/>
            <a:ext cx="4503612" cy="1851779"/>
            <a:chOff x="6289904" y="3008095"/>
            <a:chExt cx="4503612" cy="1851779"/>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51766" y="3008095"/>
              <a:ext cx="3841750" cy="1851779"/>
            </a:xfrm>
            <a:prstGeom prst="rect">
              <a:avLst/>
            </a:prstGeom>
          </p:spPr>
        </p:pic>
        <p:sp>
          <p:nvSpPr>
            <p:cNvPr id="17" name="Right Arrow 16"/>
            <p:cNvSpPr/>
            <p:nvPr/>
          </p:nvSpPr>
          <p:spPr>
            <a:xfrm>
              <a:off x="6289904" y="3819950"/>
              <a:ext cx="489321" cy="1803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1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58" y="2468383"/>
            <a:ext cx="3040637" cy="3854263"/>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43</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6115" y="253283"/>
            <a:ext cx="2632781" cy="5936791"/>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1257" y="1009392"/>
            <a:ext cx="4367475" cy="1745702"/>
          </a:xfrm>
          <a:prstGeom prst="rect">
            <a:avLst/>
          </a:prstGeom>
        </p:spPr>
      </p:pic>
      <p:grpSp>
        <p:nvGrpSpPr>
          <p:cNvPr id="17" name="Group 16"/>
          <p:cNvGrpSpPr/>
          <p:nvPr/>
        </p:nvGrpSpPr>
        <p:grpSpPr>
          <a:xfrm>
            <a:off x="3648722" y="2542407"/>
            <a:ext cx="5358641" cy="2246769"/>
            <a:chOff x="3648722" y="2542407"/>
            <a:chExt cx="5358641" cy="2246769"/>
          </a:xfrm>
        </p:grpSpPr>
        <p:sp>
          <p:nvSpPr>
            <p:cNvPr id="15" name="Rectangle 14"/>
            <p:cNvSpPr/>
            <p:nvPr/>
          </p:nvSpPr>
          <p:spPr>
            <a:xfrm>
              <a:off x="4204353" y="2542407"/>
              <a:ext cx="4803010" cy="2246769"/>
            </a:xfrm>
            <a:prstGeom prst="rect">
              <a:avLst/>
            </a:prstGeom>
          </p:spPr>
          <p:txBody>
            <a:bodyPr wrap="square">
              <a:spAutoFit/>
            </a:bodyPr>
            <a:lstStyle/>
            <a:p>
              <a:pPr lvl="1"/>
              <a:r>
                <a:rPr lang="en-US" dirty="0" smtClean="0">
                  <a:latin typeface="+mj-lt"/>
                </a:rPr>
                <a:t>Categories: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Culture_Politics</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Regional and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Society</a:t>
              </a:r>
            </a:p>
            <a:p>
              <a:pPr lvl="1"/>
              <a:endParaRPr lang="en-US" dirty="0" smtClean="0">
                <a:latin typeface="+mj-lt"/>
              </a:endParaRPr>
            </a:p>
            <a:p>
              <a:pPr lvl="1"/>
              <a:r>
                <a:rPr lang="en-US" dirty="0" smtClean="0">
                  <a:latin typeface="+mj-lt"/>
                </a:rPr>
                <a:t>Keywords: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Taksim</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Square, Protesters,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Gezi</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Park,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Mr</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Erdogan,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Istanbul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lvl="1"/>
              <a:endParaRPr lang="en-US" dirty="0" smtClean="0">
                <a:latin typeface="+mj-lt"/>
              </a:endParaRPr>
            </a:p>
            <a:p>
              <a:pPr lvl="1"/>
              <a:r>
                <a:rPr lang="en-US" dirty="0" smtClean="0">
                  <a:latin typeface="+mj-lt"/>
                </a:rPr>
                <a:t>Entities  </a:t>
              </a:r>
              <a:r>
                <a:rPr lang="en-US" dirty="0">
                  <a:latin typeface="+mj-lt"/>
                </a:rPr>
                <a:t>: </a:t>
              </a:r>
              <a:r>
                <a:rPr lang="en-US" sz="1400" dirty="0" err="1">
                  <a:solidFill>
                    <a:schemeClr val="tx1">
                      <a:lumMod val="50000"/>
                      <a:lumOff val="50000"/>
                    </a:schemeClr>
                  </a:solidFill>
                  <a:latin typeface="+mj-lt"/>
                </a:rPr>
                <a:t>Gezi</a:t>
              </a:r>
              <a:r>
                <a:rPr lang="en-US" sz="1400" dirty="0">
                  <a:solidFill>
                    <a:schemeClr val="tx1">
                      <a:lumMod val="50000"/>
                      <a:lumOff val="50000"/>
                    </a:schemeClr>
                  </a:solidFill>
                  <a:latin typeface="+mj-lt"/>
                </a:rPr>
                <a:t> Park, </a:t>
              </a:r>
              <a:r>
                <a:rPr lang="en-US" sz="1400" dirty="0" err="1">
                  <a:solidFill>
                    <a:schemeClr val="tx1">
                      <a:lumMod val="50000"/>
                      <a:lumOff val="50000"/>
                    </a:schemeClr>
                  </a:solidFill>
                  <a:latin typeface="+mj-lt"/>
                </a:rPr>
                <a:t>Recep</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Tayyip</a:t>
              </a:r>
              <a:r>
                <a:rPr lang="en-US" sz="1400" dirty="0">
                  <a:solidFill>
                    <a:schemeClr val="tx1">
                      <a:lumMod val="50000"/>
                      <a:lumOff val="50000"/>
                    </a:schemeClr>
                  </a:solidFill>
                  <a:latin typeface="+mj-lt"/>
                </a:rPr>
                <a:t> Erdogan, </a:t>
              </a:r>
              <a:r>
                <a:rPr lang="en-US" sz="1400" dirty="0" err="1">
                  <a:solidFill>
                    <a:schemeClr val="tx1">
                      <a:lumMod val="50000"/>
                      <a:lumOff val="50000"/>
                    </a:schemeClr>
                  </a:solidFill>
                  <a:latin typeface="+mj-lt"/>
                </a:rPr>
                <a:t>Taksim</a:t>
              </a:r>
              <a:r>
                <a:rPr lang="en-US" sz="1400" dirty="0">
                  <a:solidFill>
                    <a:schemeClr val="tx1">
                      <a:lumMod val="50000"/>
                      <a:lumOff val="50000"/>
                    </a:schemeClr>
                  </a:solidFill>
                  <a:latin typeface="+mj-lt"/>
                </a:rPr>
                <a:t> Square, Justice and Development Party (Turkey), Police of Turkey</a:t>
              </a:r>
              <a:endParaRPr lang="en-US" sz="1400" dirty="0" smtClean="0">
                <a:solidFill>
                  <a:schemeClr val="tx1">
                    <a:lumMod val="50000"/>
                    <a:lumOff val="50000"/>
                  </a:schemeClr>
                </a:solidFill>
                <a:latin typeface="+mj-lt"/>
              </a:endParaRPr>
            </a:p>
          </p:txBody>
        </p:sp>
        <p:sp>
          <p:nvSpPr>
            <p:cNvPr id="16" name="Right Arrow 15"/>
            <p:cNvSpPr/>
            <p:nvPr/>
          </p:nvSpPr>
          <p:spPr>
            <a:xfrm>
              <a:off x="3648722" y="3364637"/>
              <a:ext cx="754602" cy="19530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94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44</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802966"/>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pPr marL="285750" indent="-285750">
                <a:buFont typeface="Wingdings" charset="2"/>
                <a:buChar char="§"/>
              </a:pPr>
              <a:r>
                <a:rPr lang="en-US" b="1" dirty="0" smtClean="0">
                  <a:solidFill>
                    <a:srgbClr val="000000"/>
                  </a:solidFill>
                  <a:latin typeface="+mj-lt"/>
                </a:rPr>
                <a:t>SNARC</a:t>
              </a:r>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15292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Revisit: </a:t>
              </a:r>
              <a:r>
                <a:rPr lang="en-US" sz="3200" b="1" dirty="0" smtClean="0">
                  <a:latin typeface="+mj-lt"/>
                </a:rPr>
                <a:t>Use-case </a:t>
              </a:r>
              <a:r>
                <a:rPr lang="en-US" sz="3200" b="1" dirty="0">
                  <a:latin typeface="+mj-lt"/>
                </a:rPr>
                <a:t>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45</a:t>
            </a:fld>
            <a:endParaRPr lang="en-US" dirty="0"/>
          </a:p>
        </p:txBody>
      </p:sp>
      <p:pic>
        <p:nvPicPr>
          <p:cNvPr id="12" name="Picture 11"/>
          <p:cNvPicPr>
            <a:picLocks noChangeAspect="1"/>
          </p:cNvPicPr>
          <p:nvPr/>
        </p:nvPicPr>
        <p:blipFill>
          <a:blip r:embed="rId4"/>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79285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749426" y="152044"/>
            <a:ext cx="8689975" cy="6191607"/>
            <a:chOff x="1749426" y="152044"/>
            <a:chExt cx="8689975" cy="6191607"/>
          </a:xfrm>
        </p:grpSpPr>
        <p:grpSp>
          <p:nvGrpSpPr>
            <p:cNvPr id="89" name="Group 88"/>
            <p:cNvGrpSpPr/>
            <p:nvPr/>
          </p:nvGrpSpPr>
          <p:grpSpPr>
            <a:xfrm>
              <a:off x="1749426" y="152044"/>
              <a:ext cx="8689975" cy="6191607"/>
              <a:chOff x="1749426" y="152044"/>
              <a:chExt cx="8689975" cy="6191607"/>
            </a:xfrm>
          </p:grpSpPr>
          <p:grpSp>
            <p:nvGrpSpPr>
              <p:cNvPr id="88" name="Group 87"/>
              <p:cNvGrpSpPr/>
              <p:nvPr/>
            </p:nvGrpSpPr>
            <p:grpSpPr>
              <a:xfrm>
                <a:off x="1749426" y="152044"/>
                <a:ext cx="8689975" cy="6191607"/>
                <a:chOff x="1749426" y="152044"/>
                <a:chExt cx="8689975" cy="6191607"/>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49426" y="152044"/>
                  <a:ext cx="8689975" cy="619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1807949" y="4787173"/>
                  <a:ext cx="1053749"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Manchester</a:t>
                  </a:r>
                  <a:endParaRPr lang="en-US" sz="1400" b="1" dirty="0">
                    <a:solidFill>
                      <a:schemeClr val="tx1">
                        <a:lumMod val="50000"/>
                        <a:lumOff val="50000"/>
                      </a:schemeClr>
                    </a:solidFill>
                    <a:latin typeface="+mj-lt"/>
                  </a:endParaRPr>
                </a:p>
              </p:txBody>
            </p:sp>
          </p:grpSp>
          <p:sp>
            <p:nvSpPr>
              <p:cNvPr id="152" name="TextBox 151"/>
              <p:cNvSpPr txBox="1"/>
              <p:nvPr/>
            </p:nvSpPr>
            <p:spPr>
              <a:xfrm>
                <a:off x="2342508" y="3393146"/>
                <a:ext cx="517676"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LDN</a:t>
                </a:r>
                <a:endParaRPr lang="en-US" sz="1400" b="1" dirty="0">
                  <a:solidFill>
                    <a:schemeClr val="tx1">
                      <a:lumMod val="50000"/>
                      <a:lumOff val="50000"/>
                    </a:schemeClr>
                  </a:solidFill>
                  <a:latin typeface="+mj-lt"/>
                </a:endParaRPr>
              </a:p>
            </p:txBody>
          </p:sp>
        </p:grpSp>
        <p:sp>
          <p:nvSpPr>
            <p:cNvPr id="153" name="TextBox 152"/>
            <p:cNvSpPr txBox="1"/>
            <p:nvPr/>
          </p:nvSpPr>
          <p:spPr>
            <a:xfrm>
              <a:off x="1968413" y="2014404"/>
              <a:ext cx="889308"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Glasgow</a:t>
              </a:r>
              <a:endParaRPr lang="en-US" sz="1400" b="1" dirty="0">
                <a:solidFill>
                  <a:schemeClr val="tx1">
                    <a:lumMod val="50000"/>
                    <a:lumOff val="50000"/>
                  </a:schemeClr>
                </a:solidFill>
                <a:latin typeface="+mj-lt"/>
              </a:endParaRPr>
            </a:p>
          </p:txBody>
        </p:sp>
      </p:grpSp>
      <p:sp>
        <p:nvSpPr>
          <p:cNvPr id="2" name="TextBox 1"/>
          <p:cNvSpPr txBox="1"/>
          <p:nvPr/>
        </p:nvSpPr>
        <p:spPr>
          <a:xfrm>
            <a:off x="2533651" y="1143001"/>
            <a:ext cx="2933700" cy="246221"/>
          </a:xfrm>
          <a:prstGeom prst="rect">
            <a:avLst/>
          </a:prstGeom>
          <a:solidFill>
            <a:schemeClr val="bg1"/>
          </a:solidFill>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Accidents Cost by Region</a:t>
            </a:r>
          </a:p>
        </p:txBody>
      </p:sp>
      <p:sp>
        <p:nvSpPr>
          <p:cNvPr id="3" name="Rectangle 2"/>
          <p:cNvSpPr/>
          <p:nvPr/>
        </p:nvSpPr>
        <p:spPr bwMode="gray">
          <a:xfrm>
            <a:off x="1749425" y="5905500"/>
            <a:ext cx="8794750" cy="43815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4435475" y="361948"/>
            <a:ext cx="2736850" cy="219075"/>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Box 5"/>
          <p:cNvSpPr txBox="1"/>
          <p:nvPr/>
        </p:nvSpPr>
        <p:spPr>
          <a:xfrm>
            <a:off x="4550962" y="804076"/>
            <a:ext cx="2735249" cy="169277"/>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Driving accidents alcohol</a:t>
            </a:r>
            <a:endParaRPr lang="en-US" sz="11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endParaRPr>
          </a:p>
        </p:txBody>
      </p:sp>
      <p:sp>
        <p:nvSpPr>
          <p:cNvPr id="7" name="Rectangle 6"/>
          <p:cNvSpPr/>
          <p:nvPr/>
        </p:nvSpPr>
        <p:spPr bwMode="gray">
          <a:xfrm>
            <a:off x="7774810" y="1433662"/>
            <a:ext cx="2664590" cy="4909989"/>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TextBox 71"/>
          <p:cNvSpPr txBox="1"/>
          <p:nvPr/>
        </p:nvSpPr>
        <p:spPr>
          <a:xfrm>
            <a:off x="8996608" y="413461"/>
            <a:ext cx="809625" cy="138499"/>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900" kern="0" dirty="0" smtClean="0">
                <a:latin typeface="Segoe UI Light" panose="020B0502040204020203" pitchFamily="34" charset="0"/>
                <a:ea typeface="Arial Unicode MS" pitchFamily="34" charset="-128"/>
                <a:cs typeface="Arial Unicode MS" pitchFamily="34" charset="-128"/>
              </a:rPr>
              <a:t>Dan Ferry</a:t>
            </a:r>
            <a:endParaRPr lang="en-US" sz="900" kern="0" dirty="0">
              <a:latin typeface="Segoe UI Light" panose="020B0502040204020203" pitchFamily="34" charset="0"/>
              <a:ea typeface="Arial Unicode MS" pitchFamily="34" charset="-128"/>
              <a:cs typeface="Arial Unicode MS" pitchFamily="34" charset="-128"/>
            </a:endParaRPr>
          </a:p>
        </p:txBody>
      </p:sp>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5172" y="351766"/>
            <a:ext cx="234620" cy="23462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2048" name="Picture 204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3248" y="688033"/>
            <a:ext cx="3558426" cy="401361"/>
          </a:xfrm>
          <a:prstGeom prst="rect">
            <a:avLst/>
          </a:prstGeom>
        </p:spPr>
      </p:pic>
      <p:pic>
        <p:nvPicPr>
          <p:cNvPr id="2056" name="Picture 20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6079" y="2515750"/>
            <a:ext cx="1527425" cy="1145569"/>
          </a:xfrm>
          <a:prstGeom prst="rect">
            <a:avLst/>
          </a:prstGeom>
        </p:spPr>
      </p:pic>
      <p:grpSp>
        <p:nvGrpSpPr>
          <p:cNvPr id="2070" name="Group 2069"/>
          <p:cNvGrpSpPr/>
          <p:nvPr/>
        </p:nvGrpSpPr>
        <p:grpSpPr>
          <a:xfrm>
            <a:off x="7849679" y="1177915"/>
            <a:ext cx="2719768" cy="4355354"/>
            <a:chOff x="7849679" y="1177915"/>
            <a:chExt cx="2719768" cy="4355354"/>
          </a:xfrm>
        </p:grpSpPr>
        <p:grpSp>
          <p:nvGrpSpPr>
            <p:cNvPr id="2054" name="Group 2053"/>
            <p:cNvGrpSpPr/>
            <p:nvPr/>
          </p:nvGrpSpPr>
          <p:grpSpPr>
            <a:xfrm>
              <a:off x="7849679" y="1177915"/>
              <a:ext cx="2719768" cy="4355354"/>
              <a:chOff x="7849679" y="1177915"/>
              <a:chExt cx="2719768" cy="4355354"/>
            </a:xfrm>
          </p:grpSpPr>
          <p:sp>
            <p:nvSpPr>
              <p:cNvPr id="8" name="TextBox 7"/>
              <p:cNvSpPr txBox="1"/>
              <p:nvPr/>
            </p:nvSpPr>
            <p:spPr>
              <a:xfrm>
                <a:off x="8010527" y="1177915"/>
                <a:ext cx="2495549" cy="215444"/>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4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Related Datasets</a:t>
                </a:r>
              </a:p>
            </p:txBody>
          </p:sp>
          <p:grpSp>
            <p:nvGrpSpPr>
              <p:cNvPr id="9" name="Group 8"/>
              <p:cNvGrpSpPr/>
              <p:nvPr/>
            </p:nvGrpSpPr>
            <p:grpSpPr>
              <a:xfrm>
                <a:off x="7849679" y="1493870"/>
                <a:ext cx="2684971" cy="3344830"/>
                <a:chOff x="6982904" y="1493870"/>
                <a:chExt cx="2194088" cy="2849100"/>
              </a:xfrm>
            </p:grpSpPr>
            <p:cxnSp>
              <p:nvCxnSpPr>
                <p:cNvPr id="10" name="Straight Connector 9"/>
                <p:cNvCxnSpPr/>
                <p:nvPr/>
              </p:nvCxnSpPr>
              <p:spPr>
                <a:xfrm>
                  <a:off x="7047702" y="2984371"/>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70225" y="3645189"/>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04" y="1493870"/>
                  <a:ext cx="2176998" cy="764300"/>
                  <a:chOff x="6982904" y="1493870"/>
                  <a:chExt cx="2176998" cy="764300"/>
                </a:xfrm>
              </p:grpSpPr>
              <p:cxnSp>
                <p:nvCxnSpPr>
                  <p:cNvPr id="54" name="Straight Connector 53"/>
                  <p:cNvCxnSpPr/>
                  <p:nvPr/>
                </p:nvCxnSpPr>
                <p:spPr>
                  <a:xfrm>
                    <a:off x="7054323" y="2258170"/>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982904" y="1493870"/>
                    <a:ext cx="2176998" cy="656687"/>
                    <a:chOff x="6982904" y="1493870"/>
                    <a:chExt cx="2176998" cy="656687"/>
                  </a:xfrm>
                </p:grpSpPr>
                <p:grpSp>
                  <p:nvGrpSpPr>
                    <p:cNvPr id="56" name="Group 55"/>
                    <p:cNvGrpSpPr/>
                    <p:nvPr/>
                  </p:nvGrpSpPr>
                  <p:grpSpPr>
                    <a:xfrm>
                      <a:off x="6982904" y="1493870"/>
                      <a:ext cx="2176998" cy="656687"/>
                      <a:chOff x="2277063" y="1868556"/>
                      <a:chExt cx="2176998" cy="656687"/>
                    </a:xfrm>
                  </p:grpSpPr>
                  <p:sp>
                    <p:nvSpPr>
                      <p:cNvPr id="61" name="Rectangle 60"/>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62" name="TextBox 61"/>
                      <p:cNvSpPr txBox="1"/>
                      <p:nvPr/>
                    </p:nvSpPr>
                    <p:spPr>
                      <a:xfrm>
                        <a:off x="2300916" y="1904336"/>
                        <a:ext cx="2040495" cy="2621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Road traffic accidents involving alcohol (% of all traffic crashes)</a:t>
                        </a:r>
                      </a:p>
                    </p:txBody>
                  </p:sp>
                  <p:sp>
                    <p:nvSpPr>
                      <p:cNvPr id="63" name="TextBox 62"/>
                      <p:cNvSpPr txBox="1"/>
                      <p:nvPr/>
                    </p:nvSpPr>
                    <p:spPr>
                      <a:xfrm>
                        <a:off x="2412235" y="219549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World Health Organization</a:t>
                        </a:r>
                      </a:p>
                    </p:txBody>
                  </p:sp>
                  <p:pic>
                    <p:nvPicPr>
                      <p:cNvPr id="6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214190"/>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31860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2413566" y="2324043"/>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Drink – Car – Transportation Method , Accident</a:t>
                        </a:r>
                      </a:p>
                    </p:txBody>
                  </p:sp>
                  <p:pic>
                    <p:nvPicPr>
                      <p:cNvPr id="67"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082297" y="242046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078" y="2416376"/>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62303" y="2419025"/>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04832" y="242035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402378"/>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205514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2048719"/>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 name="Group 12"/>
                <p:cNvGrpSpPr/>
                <p:nvPr/>
              </p:nvGrpSpPr>
              <p:grpSpPr>
                <a:xfrm>
                  <a:off x="6992043" y="2382819"/>
                  <a:ext cx="2176998" cy="656687"/>
                  <a:chOff x="6982904" y="1493870"/>
                  <a:chExt cx="2176998" cy="656687"/>
                </a:xfrm>
              </p:grpSpPr>
              <p:grpSp>
                <p:nvGrpSpPr>
                  <p:cNvPr id="43" name="Group 42"/>
                  <p:cNvGrpSpPr/>
                  <p:nvPr/>
                </p:nvGrpSpPr>
                <p:grpSpPr>
                  <a:xfrm>
                    <a:off x="6982904" y="1493870"/>
                    <a:ext cx="2176998" cy="656687"/>
                    <a:chOff x="2277063" y="1868556"/>
                    <a:chExt cx="2176998" cy="656687"/>
                  </a:xfrm>
                </p:grpSpPr>
                <p:sp>
                  <p:nvSpPr>
                    <p:cNvPr id="48" name="Rectangle 47"/>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49" name="TextBox 48"/>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Drunk driving in the United States</a:t>
                      </a:r>
                    </a:p>
                  </p:txBody>
                </p:sp>
                <p:sp>
                  <p:nvSpPr>
                    <p:cNvPr id="50" name="TextBox 49"/>
                    <p:cNvSpPr txBox="1"/>
                    <p:nvPr/>
                  </p:nvSpPr>
                  <p:spPr>
                    <a:xfrm>
                      <a:off x="2412235" y="2052378"/>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Wikipedia</a:t>
                      </a:r>
                    </a:p>
                  </p:txBody>
                </p:sp>
                <p:pic>
                  <p:nvPicPr>
                    <p:cNvPr id="5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75489"/>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2413566" y="2180925"/>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United States –  Drunk - Driving</a:t>
                      </a:r>
                    </a:p>
                  </p:txBody>
                </p:sp>
                <p:pic>
                  <p:nvPicPr>
                    <p:cNvPr id="53"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26721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998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13552"/>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999994" y="3686283"/>
                  <a:ext cx="2176998" cy="656687"/>
                  <a:chOff x="6982904" y="1493870"/>
                  <a:chExt cx="2176998" cy="656687"/>
                </a:xfrm>
              </p:grpSpPr>
              <p:grpSp>
                <p:nvGrpSpPr>
                  <p:cNvPr id="33" name="Group 32"/>
                  <p:cNvGrpSpPr/>
                  <p:nvPr/>
                </p:nvGrpSpPr>
                <p:grpSpPr>
                  <a:xfrm>
                    <a:off x="6982904" y="1493870"/>
                    <a:ext cx="2176998" cy="656687"/>
                    <a:chOff x="2277063" y="1868556"/>
                    <a:chExt cx="2176998" cy="656687"/>
                  </a:xfrm>
                </p:grpSpPr>
                <p:sp>
                  <p:nvSpPr>
                    <p:cNvPr id="37" name="Rectangle 3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38" name="TextBox 3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Alcohol Beverage Sampling Program</a:t>
                      </a:r>
                    </a:p>
                  </p:txBody>
                </p:sp>
                <p:sp>
                  <p:nvSpPr>
                    <p:cNvPr id="39" name="TextBox 38"/>
                    <p:cNvSpPr txBox="1"/>
                    <p:nvPr/>
                  </p:nvSpPr>
                  <p:spPr>
                    <a:xfrm>
                      <a:off x="2404284" y="202744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Department of the Treasury</a:t>
                      </a:r>
                    </a:p>
                  </p:txBody>
                </p:sp>
                <p:pic>
                  <p:nvPicPr>
                    <p:cNvPr id="40"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77063" y="215958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13566" y="2158057"/>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Beverage – Wine - Spirits</a:t>
                      </a:r>
                    </a:p>
                  </p:txBody>
                </p:sp>
                <p:pic>
                  <p:nvPicPr>
                    <p:cNvPr id="42"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09609" y="225130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203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0541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0560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982904" y="2584663"/>
                  <a:ext cx="13335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46757" y="280364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02745" y="3871817"/>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986211" y="3029596"/>
                  <a:ext cx="2176998" cy="656687"/>
                  <a:chOff x="6978260" y="3658937"/>
                  <a:chExt cx="2176998" cy="656687"/>
                </a:xfrm>
              </p:grpSpPr>
              <p:grpSp>
                <p:nvGrpSpPr>
                  <p:cNvPr id="20" name="Group 19"/>
                  <p:cNvGrpSpPr/>
                  <p:nvPr/>
                </p:nvGrpSpPr>
                <p:grpSpPr>
                  <a:xfrm>
                    <a:off x="6978260" y="3658937"/>
                    <a:ext cx="2176998" cy="656687"/>
                    <a:chOff x="2277063" y="1868556"/>
                    <a:chExt cx="2176998" cy="656687"/>
                  </a:xfrm>
                </p:grpSpPr>
                <p:sp>
                  <p:nvSpPr>
                    <p:cNvPr id="27" name="Rectangle 2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8" name="TextBox 2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Transportation Accidents by Mode</a:t>
                      </a:r>
                    </a:p>
                  </p:txBody>
                </p:sp>
                <p:sp>
                  <p:nvSpPr>
                    <p:cNvPr id="29" name="TextBox 28"/>
                    <p:cNvSpPr txBox="1"/>
                    <p:nvPr/>
                  </p:nvSpPr>
                  <p:spPr>
                    <a:xfrm>
                      <a:off x="2412235" y="204442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30"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063121"/>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67538"/>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413566" y="2172974"/>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Transportation – Accident – Car – Bus - Motorcycle</a:t>
                      </a:r>
                    </a:p>
                  </p:txBody>
                </p:sp>
              </p:grpSp>
              <p:grpSp>
                <p:nvGrpSpPr>
                  <p:cNvPr id="21" name="Group 20"/>
                  <p:cNvGrpSpPr/>
                  <p:nvPr/>
                </p:nvGrpSpPr>
                <p:grpSpPr>
                  <a:xfrm>
                    <a:off x="8599388" y="4096171"/>
                    <a:ext cx="528118" cy="119734"/>
                    <a:chOff x="8599388" y="4302897"/>
                    <a:chExt cx="528118" cy="119734"/>
                  </a:xfrm>
                </p:grpSpPr>
                <p:pic>
                  <p:nvPicPr>
                    <p:cNvPr id="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99388" y="432895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04082" y="432233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810084" y="430833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14293" y="430362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17968" y="4302897"/>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9"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20831" y="4074253"/>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TextBox 75"/>
              <p:cNvSpPr txBox="1"/>
              <p:nvPr/>
            </p:nvSpPr>
            <p:spPr>
              <a:xfrm>
                <a:off x="8264875" y="4920814"/>
                <a:ext cx="2227050"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smtClean="0">
                    <a:latin typeface="Segoe UI Light" panose="020B0502040204020203" pitchFamily="34" charset="0"/>
                    <a:ea typeface="Arial Unicode MS" pitchFamily="34" charset="-128"/>
                    <a:cs typeface="Arial Unicode MS" pitchFamily="34" charset="-128"/>
                  </a:rPr>
                  <a:t>@</a:t>
                </a:r>
                <a:r>
                  <a:rPr lang="en-US" sz="1000" kern="0" dirty="0" err="1" smtClean="0">
                    <a:latin typeface="Segoe UI Light" panose="020B0502040204020203" pitchFamily="34" charset="0"/>
                    <a:ea typeface="Arial Unicode MS" pitchFamily="34" charset="-128"/>
                    <a:cs typeface="Arial Unicode MS" pitchFamily="34" charset="-128"/>
                  </a:rPr>
                  <a:t>datagovuk</a:t>
                </a:r>
                <a:r>
                  <a:rPr lang="en-US" sz="1000" kern="0" dirty="0" smtClean="0">
                    <a:latin typeface="Segoe UI Light" panose="020B0502040204020203" pitchFamily="34" charset="0"/>
                    <a:ea typeface="Arial Unicode MS" pitchFamily="34" charset="-128"/>
                    <a:cs typeface="Arial Unicode MS" pitchFamily="34" charset="-128"/>
                  </a:rPr>
                  <a:t> | new data published, road accidents in </a:t>
                </a:r>
                <a:r>
                  <a:rPr lang="en-US" sz="1000" kern="0" dirty="0" err="1" smtClean="0">
                    <a:latin typeface="Segoe UI Light" panose="020B0502040204020203" pitchFamily="34" charset="0"/>
                    <a:ea typeface="Arial Unicode MS" pitchFamily="34" charset="-128"/>
                    <a:cs typeface="Arial Unicode MS" pitchFamily="34" charset="-128"/>
                  </a:rPr>
                  <a:t>middlands</a:t>
                </a:r>
                <a:r>
                  <a:rPr lang="en-US" sz="1000" kern="0" dirty="0" smtClean="0">
                    <a:latin typeface="Segoe UI Light" panose="020B0502040204020203" pitchFamily="34" charset="0"/>
                    <a:ea typeface="Arial Unicode MS" pitchFamily="34" charset="-128"/>
                    <a:cs typeface="Arial Unicode MS" pitchFamily="34" charset="-128"/>
                  </a:rPr>
                  <a:t> </a:t>
                </a:r>
                <a:r>
                  <a:rPr lang="en-US" sz="1000" kern="0" dirty="0" smtClean="0">
                    <a:latin typeface="Segoe UI Light" panose="020B0502040204020203" pitchFamily="34" charset="0"/>
                    <a:ea typeface="Arial Unicode MS" pitchFamily="34" charset="-128"/>
                    <a:cs typeface="Arial Unicode MS" pitchFamily="34" charset="-128"/>
                    <a:hlinkClick r:id="rId13"/>
                  </a:rPr>
                  <a:t>http://</a:t>
                </a:r>
                <a:r>
                  <a:rPr lang="en-US" sz="1000" kern="0" dirty="0" err="1" smtClean="0">
                    <a:latin typeface="Segoe UI Light" panose="020B0502040204020203" pitchFamily="34" charset="0"/>
                    <a:ea typeface="Arial Unicode MS" pitchFamily="34" charset="-128"/>
                    <a:cs typeface="Arial Unicode MS" pitchFamily="34" charset="-128"/>
                    <a:hlinkClick r:id="rId13"/>
                  </a:rPr>
                  <a:t>bit.ly</a:t>
                </a:r>
                <a:r>
                  <a:rPr lang="en-US" sz="1000" kern="0" dirty="0" smtClean="0">
                    <a:latin typeface="Segoe UI Light" panose="020B0502040204020203" pitchFamily="34" charset="0"/>
                    <a:ea typeface="Arial Unicode MS" pitchFamily="34" charset="-128"/>
                    <a:cs typeface="Arial Unicode MS" pitchFamily="34" charset="-128"/>
                    <a:hlinkClick r:id="rId13"/>
                  </a:rPr>
                  <a:t>/qwe1k</a:t>
                </a:r>
                <a:endParaRPr lang="en-US" sz="1000" kern="0" dirty="0">
                  <a:latin typeface="Segoe UI Light" panose="020B0502040204020203" pitchFamily="34" charset="0"/>
                  <a:ea typeface="Arial Unicode MS" pitchFamily="34" charset="-128"/>
                  <a:cs typeface="Arial Unicode MS" pitchFamily="34" charset="-128"/>
                </a:endParaRPr>
              </a:p>
            </p:txBody>
          </p:sp>
          <p:cxnSp>
            <p:nvCxnSpPr>
              <p:cNvPr id="77" name="Straight Connector 76"/>
              <p:cNvCxnSpPr/>
              <p:nvPr/>
            </p:nvCxnSpPr>
            <p:spPr>
              <a:xfrm>
                <a:off x="7968106" y="4838700"/>
                <a:ext cx="2468366"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49" name="Picture 20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7907504" y="4941062"/>
                <a:ext cx="217577" cy="217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2051" name="Group 2050"/>
              <p:cNvGrpSpPr/>
              <p:nvPr/>
            </p:nvGrpSpPr>
            <p:grpSpPr>
              <a:xfrm>
                <a:off x="7883827" y="5328200"/>
                <a:ext cx="2685620" cy="188606"/>
                <a:chOff x="7971495" y="5621005"/>
                <a:chExt cx="2685620" cy="188606"/>
              </a:xfrm>
            </p:grpSpPr>
            <p:pic>
              <p:nvPicPr>
                <p:cNvPr id="79" name="Picture 78"/>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71495" y="5621005"/>
                  <a:ext cx="188606" cy="188606"/>
                </a:xfrm>
                <a:prstGeom prst="rect">
                  <a:avLst/>
                </a:prstGeom>
              </p:spPr>
            </p:pic>
            <p:sp>
              <p:nvSpPr>
                <p:cNvPr id="80" name="TextBox 79"/>
                <p:cNvSpPr txBox="1"/>
                <p:nvPr/>
              </p:nvSpPr>
              <p:spPr>
                <a:xfrm>
                  <a:off x="8160101" y="5648213"/>
                  <a:ext cx="2497014"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smtClean="0">
                      <a:latin typeface="Segoe UI Light" panose="020B0502040204020203" pitchFamily="34" charset="0"/>
                      <a:ea typeface="Arial Unicode MS" pitchFamily="34" charset="-128"/>
                      <a:cs typeface="Arial Unicode MS" pitchFamily="34" charset="-128"/>
                    </a:rPr>
                    <a:t>Source: Twitter</a:t>
                  </a:r>
                  <a:endParaRPr lang="en-US" sz="800" kern="0" dirty="0">
                    <a:latin typeface="Segoe UI Light" panose="020B0502040204020203" pitchFamily="34" charset="0"/>
                    <a:ea typeface="Arial Unicode MS" pitchFamily="34" charset="-128"/>
                    <a:cs typeface="Arial Unicode MS" pitchFamily="34" charset="-128"/>
                  </a:endParaRPr>
                </a:p>
              </p:txBody>
            </p:sp>
          </p:grpSp>
          <p:pic>
            <p:nvPicPr>
              <p:cNvPr id="82" name="Picture 8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036646" y="5303285"/>
                <a:ext cx="229984" cy="229984"/>
              </a:xfrm>
              <a:prstGeom prst="rect">
                <a:avLst/>
              </a:prstGeom>
            </p:spPr>
          </p:pic>
          <p:pic>
            <p:nvPicPr>
              <p:cNvPr id="83" name="Picture 8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29299" y="5358295"/>
                <a:ext cx="151442" cy="151442"/>
              </a:xfrm>
              <a:prstGeom prst="rect">
                <a:avLst/>
              </a:prstGeom>
            </p:spPr>
          </p:pic>
        </p:grpSp>
        <p:pic>
          <p:nvPicPr>
            <p:cNvPr id="121"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107791" y="384149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229369" y="383978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61221" y="383807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69" name="Group 2068"/>
          <p:cNvGrpSpPr/>
          <p:nvPr/>
        </p:nvGrpSpPr>
        <p:grpSpPr>
          <a:xfrm>
            <a:off x="0" y="-23143"/>
            <a:ext cx="12192000" cy="6366793"/>
            <a:chOff x="52387" y="551960"/>
            <a:chExt cx="12192000" cy="6343650"/>
          </a:xfrm>
        </p:grpSpPr>
        <p:sp>
          <p:nvSpPr>
            <p:cNvPr id="2068" name="Rectangle 2067"/>
            <p:cNvSpPr/>
            <p:nvPr/>
          </p:nvSpPr>
          <p:spPr>
            <a:xfrm>
              <a:off x="52387" y="551960"/>
              <a:ext cx="12192000" cy="6343650"/>
            </a:xfrm>
            <a:prstGeom prst="rect">
              <a:avLst/>
            </a:prstGeom>
            <a:solidFill>
              <a:srgbClr val="1CADE4">
                <a:alpha val="3333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7" name="Group 2066"/>
            <p:cNvGrpSpPr/>
            <p:nvPr/>
          </p:nvGrpSpPr>
          <p:grpSpPr>
            <a:xfrm>
              <a:off x="3504941" y="1816203"/>
              <a:ext cx="5345416" cy="2743851"/>
              <a:chOff x="801384" y="1375946"/>
              <a:chExt cx="5345416" cy="2743851"/>
            </a:xfrm>
          </p:grpSpPr>
          <p:sp>
            <p:nvSpPr>
              <p:cNvPr id="2058" name="Rectangle 2057"/>
              <p:cNvSpPr/>
              <p:nvPr/>
            </p:nvSpPr>
            <p:spPr>
              <a:xfrm>
                <a:off x="801384" y="1375946"/>
                <a:ext cx="5345416" cy="2743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5" name="TextBox 94"/>
              <p:cNvSpPr txBox="1"/>
              <p:nvPr/>
            </p:nvSpPr>
            <p:spPr>
              <a:xfrm>
                <a:off x="1016596" y="1495590"/>
                <a:ext cx="4346513"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Segoe UI Light" panose="020B0502040204020203" pitchFamily="34" charset="0"/>
                    <a:ea typeface="Arial Unicode MS" pitchFamily="34" charset="-128"/>
                    <a:cs typeface="Arial Unicode MS" pitchFamily="34" charset="-128"/>
                  </a:rPr>
                  <a:t>Transportation Accidents by Mode</a:t>
                </a:r>
              </a:p>
            </p:txBody>
          </p:sp>
          <p:grpSp>
            <p:nvGrpSpPr>
              <p:cNvPr id="2059" name="Group 2058"/>
              <p:cNvGrpSpPr/>
              <p:nvPr/>
            </p:nvGrpSpPr>
            <p:grpSpPr>
              <a:xfrm>
                <a:off x="1016596" y="1832865"/>
                <a:ext cx="2657435" cy="169277"/>
                <a:chOff x="8011119" y="3655677"/>
                <a:chExt cx="2657435" cy="169277"/>
              </a:xfrm>
            </p:grpSpPr>
            <p:sp>
              <p:nvSpPr>
                <p:cNvPr id="96" name="TextBox 95"/>
                <p:cNvSpPr txBox="1"/>
                <p:nvPr/>
              </p:nvSpPr>
              <p:spPr>
                <a:xfrm>
                  <a:off x="8171540" y="3655677"/>
                  <a:ext cx="2497014"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97" name="Picture 9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011119" y="3708445"/>
                  <a:ext cx="145700"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TextBox 100"/>
              <p:cNvSpPr txBox="1"/>
              <p:nvPr/>
            </p:nvSpPr>
            <p:spPr>
              <a:xfrm>
                <a:off x="1075419" y="2120559"/>
                <a:ext cx="445303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solidFill>
                      <a:schemeClr val="accent2"/>
                    </a:solidFill>
                    <a:latin typeface="Segoe UI Light" panose="020B0502040204020203" pitchFamily="34" charset="0"/>
                    <a:ea typeface="Arial Unicode MS" pitchFamily="34" charset="-128"/>
                    <a:cs typeface="Arial Unicode MS" pitchFamily="34" charset="-128"/>
                  </a:rPr>
                  <a:t>Transportation – Accident – Car – Bus </a:t>
                </a:r>
                <a:r>
                  <a:rPr lang="en-US" sz="1000" kern="0" dirty="0" smtClean="0">
                    <a:solidFill>
                      <a:schemeClr val="accent2"/>
                    </a:solidFill>
                    <a:latin typeface="Segoe UI Light" panose="020B0502040204020203" pitchFamily="34" charset="0"/>
                    <a:ea typeface="Arial Unicode MS" pitchFamily="34" charset="-128"/>
                    <a:cs typeface="Arial Unicode MS" pitchFamily="34" charset="-128"/>
                  </a:rPr>
                  <a:t>– Motorcycle – UK – London – AC991</a:t>
                </a:r>
                <a:endParaRPr lang="en-US" sz="1000" kern="0" dirty="0">
                  <a:solidFill>
                    <a:schemeClr val="accent2"/>
                  </a:solidFill>
                  <a:latin typeface="Segoe UI Light" panose="020B0502040204020203" pitchFamily="34" charset="0"/>
                  <a:ea typeface="Arial Unicode MS" pitchFamily="34" charset="-128"/>
                  <a:cs typeface="Arial Unicode MS" pitchFamily="34" charset="-128"/>
                </a:endParaRPr>
              </a:p>
            </p:txBody>
          </p:sp>
          <p:sp>
            <p:nvSpPr>
              <p:cNvPr id="104" name="TextBox 103"/>
              <p:cNvSpPr txBox="1"/>
              <p:nvPr/>
            </p:nvSpPr>
            <p:spPr>
              <a:xfrm>
                <a:off x="1028215" y="2493679"/>
                <a:ext cx="3407259" cy="14003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Temporal coverage: From 2013 – To:2015</a:t>
                </a: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Geographical coverage: Greater London, UK</a:t>
                </a:r>
              </a:p>
              <a:p>
                <a:pPr fontAlgn="base">
                  <a:spcBef>
                    <a:spcPts val="600"/>
                  </a:spcBef>
                  <a:spcAft>
                    <a:spcPct val="0"/>
                  </a:spcAft>
                  <a:buClr>
                    <a:srgbClr val="F0AB00"/>
                  </a:buClr>
                  <a:buSzPct val="80000"/>
                </a:pPr>
                <a:endParaRPr lang="en-US" sz="1100" b="1" kern="0" dirty="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License: Creative Commons CC0 </a:t>
                </a:r>
                <a:r>
                  <a:rPr lang="en-US" sz="1100" b="1" kern="0" dirty="0" smtClean="0">
                    <a:latin typeface="Segoe UI Light" panose="020B0502040204020203" pitchFamily="34" charset="0"/>
                    <a:ea typeface="Arial Unicode MS" pitchFamily="34" charset="-128"/>
                    <a:cs typeface="Arial Unicode MS" pitchFamily="34" charset="-128"/>
                    <a:hlinkClick r:id="rId18"/>
                  </a:rPr>
                  <a:t>link</a:t>
                </a:r>
                <a:endParaRPr lang="en-US" sz="1100" b="1" kern="0" dirty="0" smtClean="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Commercial use, private use, modify, distribute</a:t>
                </a: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Use trademark, hold liable, use patent claims</a:t>
                </a:r>
                <a:endParaRPr lang="en-US" sz="1100" b="1" kern="0" dirty="0">
                  <a:latin typeface="Segoe UI Light" panose="020B0502040204020203" pitchFamily="34" charset="0"/>
                  <a:ea typeface="Arial Unicode MS" pitchFamily="34" charset="-128"/>
                  <a:cs typeface="Arial Unicode MS" pitchFamily="34" charset="-128"/>
                </a:endParaRPr>
              </a:p>
            </p:txBody>
          </p:sp>
          <p:sp>
            <p:nvSpPr>
              <p:cNvPr id="2061" name="TextBox 2060"/>
              <p:cNvSpPr txBox="1"/>
              <p:nvPr/>
            </p:nvSpPr>
            <p:spPr>
              <a:xfrm flipH="1" flipV="1">
                <a:off x="964209" y="1424419"/>
                <a:ext cx="5130204" cy="369332"/>
              </a:xfrm>
              <a:prstGeom prst="rect">
                <a:avLst/>
              </a:prstGeom>
              <a:noFill/>
            </p:spPr>
            <p:txBody>
              <a:bodyPr wrap="square" rtlCol="0">
                <a:spAutoFit/>
              </a:bodyPr>
              <a:lstStyle/>
              <a:p>
                <a:r>
                  <a:rPr lang="en-US" dirty="0" smtClean="0">
                    <a:solidFill>
                      <a:schemeClr val="accent2"/>
                    </a:solidFill>
                  </a:rPr>
                  <a:t>X</a:t>
                </a:r>
                <a:endParaRPr lang="en-US" dirty="0">
                  <a:solidFill>
                    <a:schemeClr val="accent2"/>
                  </a:solidFill>
                </a:endParaRPr>
              </a:p>
            </p:txBody>
          </p:sp>
          <p:pic>
            <p:nvPicPr>
              <p:cNvPr id="2062" name="Picture 206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42173" y="3453198"/>
                <a:ext cx="178896" cy="178896"/>
              </a:xfrm>
              <a:prstGeom prst="rect">
                <a:avLst/>
              </a:prstGeom>
            </p:spPr>
          </p:pic>
          <p:pic>
            <p:nvPicPr>
              <p:cNvPr id="2063" name="Picture 206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47021" y="3709540"/>
                <a:ext cx="174048" cy="174048"/>
              </a:xfrm>
              <a:prstGeom prst="rect">
                <a:avLst/>
              </a:prstGeom>
            </p:spPr>
          </p:pic>
          <p:pic>
            <p:nvPicPr>
              <p:cNvPr id="2064" name="Picture 206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3901" y="2743659"/>
                <a:ext cx="194391" cy="194391"/>
              </a:xfrm>
              <a:prstGeom prst="rect">
                <a:avLst/>
              </a:prstGeom>
            </p:spPr>
          </p:pic>
          <p:pic>
            <p:nvPicPr>
              <p:cNvPr id="2065" name="Picture 206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95981" y="2486253"/>
                <a:ext cx="204390" cy="204390"/>
              </a:xfrm>
              <a:prstGeom prst="rect">
                <a:avLst/>
              </a:prstGeom>
            </p:spPr>
          </p:pic>
          <p:pic>
            <p:nvPicPr>
              <p:cNvPr id="2066" name="Picture 206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023029" y="2489528"/>
                <a:ext cx="1927428" cy="946192"/>
              </a:xfrm>
              <a:prstGeom prst="rect">
                <a:avLst/>
              </a:prstGeom>
            </p:spPr>
          </p:pic>
          <p:pic>
            <p:nvPicPr>
              <p:cNvPr id="113"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934839" y="1558995"/>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78311" y="1572752"/>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421783" y="1571980"/>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667669" y="1581307"/>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919846" y="1589796"/>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075" name="Group 2074"/>
          <p:cNvGrpSpPr/>
          <p:nvPr/>
        </p:nvGrpSpPr>
        <p:grpSpPr>
          <a:xfrm>
            <a:off x="5651035" y="645582"/>
            <a:ext cx="3145348" cy="771265"/>
            <a:chOff x="5651035" y="645582"/>
            <a:chExt cx="3145348" cy="771265"/>
          </a:xfrm>
        </p:grpSpPr>
        <p:sp>
          <p:nvSpPr>
            <p:cNvPr id="2072" name="TextBox 2071"/>
            <p:cNvSpPr txBox="1"/>
            <p:nvPr/>
          </p:nvSpPr>
          <p:spPr>
            <a:xfrm>
              <a:off x="5651035" y="645582"/>
              <a:ext cx="3145348" cy="369332"/>
            </a:xfrm>
            <a:prstGeom prst="rect">
              <a:avLst/>
            </a:prstGeom>
            <a:solidFill>
              <a:schemeClr val="bg1"/>
            </a:solidFill>
            <a:ln>
              <a:solidFill>
                <a:srgbClr val="0070C0"/>
              </a:solidFill>
            </a:ln>
          </p:spPr>
          <p:txBody>
            <a:bodyPr wrap="none" rtlCol="0">
              <a:spAutoFit/>
            </a:bodyPr>
            <a:lstStyle/>
            <a:p>
              <a:r>
                <a:rPr lang="en-US" dirty="0" smtClean="0"/>
                <a:t>Roomba Data Quality Extension</a:t>
              </a:r>
              <a:endParaRPr lang="en-US" dirty="0"/>
            </a:p>
          </p:txBody>
        </p:sp>
        <p:cxnSp>
          <p:nvCxnSpPr>
            <p:cNvPr id="2074" name="Straight Arrow Connector 2073"/>
            <p:cNvCxnSpPr/>
            <p:nvPr/>
          </p:nvCxnSpPr>
          <p:spPr>
            <a:xfrm>
              <a:off x="7218363" y="1004425"/>
              <a:ext cx="1" cy="4124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4490010" y="4165466"/>
            <a:ext cx="3334759" cy="369332"/>
          </a:xfrm>
          <a:prstGeom prst="rect">
            <a:avLst/>
          </a:prstGeom>
          <a:solidFill>
            <a:schemeClr val="bg1"/>
          </a:solidFill>
          <a:ln>
            <a:solidFill>
              <a:srgbClr val="0070C0"/>
            </a:solidFill>
          </a:ln>
        </p:spPr>
        <p:txBody>
          <a:bodyPr wrap="none" rtlCol="0">
            <a:spAutoFit/>
          </a:bodyPr>
          <a:lstStyle/>
          <a:p>
            <a:r>
              <a:rPr lang="en-US" dirty="0" smtClean="0"/>
              <a:t>Harmonized Dataset Model (HDL)</a:t>
            </a:r>
            <a:endParaRPr lang="en-US" dirty="0"/>
          </a:p>
        </p:txBody>
      </p:sp>
      <p:grpSp>
        <p:nvGrpSpPr>
          <p:cNvPr id="84" name="Group 83"/>
          <p:cNvGrpSpPr/>
          <p:nvPr/>
        </p:nvGrpSpPr>
        <p:grpSpPr>
          <a:xfrm>
            <a:off x="1807949" y="1617408"/>
            <a:ext cx="1839135" cy="1581170"/>
            <a:chOff x="1807949" y="1617408"/>
            <a:chExt cx="1839135" cy="1581170"/>
          </a:xfrm>
        </p:grpSpPr>
        <p:sp>
          <p:nvSpPr>
            <p:cNvPr id="131" name="TextBox 130"/>
            <p:cNvSpPr txBox="1"/>
            <p:nvPr/>
          </p:nvSpPr>
          <p:spPr>
            <a:xfrm>
              <a:off x="1807949" y="2443651"/>
              <a:ext cx="1126283" cy="369332"/>
            </a:xfrm>
            <a:prstGeom prst="rect">
              <a:avLst/>
            </a:prstGeom>
            <a:solidFill>
              <a:schemeClr val="bg1"/>
            </a:solidFill>
            <a:ln>
              <a:solidFill>
                <a:srgbClr val="0070C0"/>
              </a:solidFill>
            </a:ln>
          </p:spPr>
          <p:txBody>
            <a:bodyPr wrap="square" rtlCol="0">
              <a:spAutoFit/>
            </a:bodyPr>
            <a:lstStyle/>
            <a:p>
              <a:pPr algn="ctr"/>
              <a:r>
                <a:rPr lang="en-US" dirty="0" smtClean="0"/>
                <a:t>Roomba</a:t>
              </a:r>
              <a:endParaRPr lang="en-US" dirty="0"/>
            </a:p>
          </p:txBody>
        </p:sp>
        <p:cxnSp>
          <p:nvCxnSpPr>
            <p:cNvPr id="132" name="Straight Arrow Connector 131"/>
            <p:cNvCxnSpPr/>
            <p:nvPr/>
          </p:nvCxnSpPr>
          <p:spPr>
            <a:xfrm flipV="1">
              <a:off x="2963422" y="1617408"/>
              <a:ext cx="588973" cy="838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1" idx="3"/>
              <a:endCxn id="2058" idx="1"/>
            </p:cNvCxnSpPr>
            <p:nvPr/>
          </p:nvCxnSpPr>
          <p:spPr>
            <a:xfrm flipV="1">
              <a:off x="2934232" y="2622643"/>
              <a:ext cx="518322" cy="56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2934232" y="2823590"/>
              <a:ext cx="712852" cy="3749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7412794" y="5358847"/>
            <a:ext cx="4226413" cy="821883"/>
            <a:chOff x="5214150" y="171059"/>
            <a:chExt cx="4226413" cy="821883"/>
          </a:xfrm>
        </p:grpSpPr>
        <p:sp>
          <p:nvSpPr>
            <p:cNvPr id="147" name="TextBox 146"/>
            <p:cNvSpPr txBox="1"/>
            <p:nvPr/>
          </p:nvSpPr>
          <p:spPr>
            <a:xfrm>
              <a:off x="5214150" y="623610"/>
              <a:ext cx="4226413" cy="369332"/>
            </a:xfrm>
            <a:prstGeom prst="rect">
              <a:avLst/>
            </a:prstGeom>
            <a:solidFill>
              <a:schemeClr val="bg1"/>
            </a:solidFill>
            <a:ln>
              <a:solidFill>
                <a:srgbClr val="0070C0"/>
              </a:solidFill>
            </a:ln>
          </p:spPr>
          <p:txBody>
            <a:bodyPr wrap="none" rtlCol="0">
              <a:spAutoFit/>
            </a:bodyPr>
            <a:lstStyle/>
            <a:p>
              <a:r>
                <a:rPr lang="en-US" dirty="0" smtClean="0"/>
                <a:t>Semantic Social </a:t>
              </a:r>
              <a:r>
                <a:rPr lang="en-US" smtClean="0"/>
                <a:t>News Aggregation (SNARC)</a:t>
              </a:r>
              <a:endParaRPr lang="en-US" dirty="0"/>
            </a:p>
          </p:txBody>
        </p:sp>
        <p:cxnSp>
          <p:nvCxnSpPr>
            <p:cNvPr id="148" name="Straight Arrow Connector 147"/>
            <p:cNvCxnSpPr/>
            <p:nvPr/>
          </p:nvCxnSpPr>
          <p:spPr>
            <a:xfrm flipV="1">
              <a:off x="7252756" y="171059"/>
              <a:ext cx="1595" cy="4326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2819776" y="2090165"/>
            <a:ext cx="2155045" cy="2869257"/>
            <a:chOff x="2737765" y="2088814"/>
            <a:chExt cx="2155045" cy="2869257"/>
          </a:xfrm>
        </p:grpSpPr>
        <p:sp>
          <p:nvSpPr>
            <p:cNvPr id="102" name="Merge 101"/>
            <p:cNvSpPr/>
            <p:nvPr/>
          </p:nvSpPr>
          <p:spPr>
            <a:xfrm rot="5400000">
              <a:off x="2682496" y="3450516"/>
              <a:ext cx="326853" cy="216316"/>
            </a:xfrm>
            <a:prstGeom prst="flowChartMerg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864183" y="2088814"/>
              <a:ext cx="2028627" cy="2869257"/>
            </a:xfrm>
            <a:prstGeom prst="rect">
              <a:avLst/>
            </a:prstGeom>
          </p:spPr>
        </p:pic>
      </p:grpSp>
    </p:spTree>
    <p:extLst>
      <p:ext uri="{BB962C8B-B14F-4D97-AF65-F5344CB8AC3E}">
        <p14:creationId xmlns:p14="http://schemas.microsoft.com/office/powerpoint/2010/main" val="5541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070"/>
                                        </p:tgtEl>
                                        <p:attrNameLst>
                                          <p:attrName>style.visibility</p:attrName>
                                        </p:attrNameLst>
                                      </p:cBhvr>
                                      <p:to>
                                        <p:strVal val="visible"/>
                                      </p:to>
                                    </p:set>
                                    <p:animEffect transition="in" filter="fade">
                                      <p:cBhvr>
                                        <p:cTn id="17" dur="500"/>
                                        <p:tgtEl>
                                          <p:spTgt spid="20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9"/>
                                        </p:tgtEl>
                                        <p:attrNameLst>
                                          <p:attrName>style.visibility</p:attrName>
                                        </p:attrNameLst>
                                      </p:cBhvr>
                                      <p:to>
                                        <p:strVal val="visible"/>
                                      </p:to>
                                    </p:set>
                                    <p:animEffect transition="in" filter="fade">
                                      <p:cBhvr>
                                        <p:cTn id="22" dur="500"/>
                                        <p:tgtEl>
                                          <p:spTgt spid="206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069"/>
                                        </p:tgtEl>
                                      </p:cBhvr>
                                    </p:animEffect>
                                    <p:set>
                                      <p:cBhvr>
                                        <p:cTn id="39" dur="1" fill="hold">
                                          <p:stCondLst>
                                            <p:cond delay="499"/>
                                          </p:stCondLst>
                                        </p:cTn>
                                        <p:tgtEl>
                                          <p:spTgt spid="2069"/>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07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3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 </a:t>
              </a:r>
              <a:r>
                <a:rPr lang="en-US" sz="3200" dirty="0"/>
                <a:t>Data Profile Representation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47</a:t>
            </a:fld>
            <a:endParaRPr lang="en-US" dirty="0"/>
          </a:p>
        </p:txBody>
      </p:sp>
      <p:sp>
        <p:nvSpPr>
          <p:cNvPr id="12" name="TextBox 11"/>
          <p:cNvSpPr txBox="1"/>
          <p:nvPr/>
        </p:nvSpPr>
        <p:spPr>
          <a:xfrm>
            <a:off x="-199463" y="500744"/>
            <a:ext cx="12016321" cy="3416320"/>
          </a:xfrm>
          <a:prstGeom prst="rect">
            <a:avLst/>
          </a:prstGeom>
          <a:noFill/>
        </p:spPr>
        <p:txBody>
          <a:bodyPr wrap="square" rtlCol="0">
            <a:spAutoFit/>
          </a:bodyPr>
          <a:lstStyle/>
          <a:p>
            <a:pPr marL="342900" indent="-342900">
              <a:lnSpc>
                <a:spcPct val="150000"/>
              </a:lnSpc>
              <a:buFont typeface="Arial" charset="0"/>
              <a:buChar char="•"/>
            </a:pPr>
            <a:endParaRPr lang="en-US" sz="2400" b="1" dirty="0" smtClean="0">
              <a:latin typeface="+mj-lt"/>
            </a:endParaRPr>
          </a:p>
          <a:p>
            <a:pPr marL="800100" lvl="1" indent="-342900">
              <a:lnSpc>
                <a:spcPct val="150000"/>
              </a:lnSpc>
              <a:buFont typeface="Arial" charset="0"/>
              <a:buChar char="•"/>
            </a:pPr>
            <a:r>
              <a:rPr lang="en-US" sz="2400" b="1" dirty="0">
                <a:solidFill>
                  <a:srgbClr val="00B050"/>
                </a:solidFill>
                <a:latin typeface="+mj-lt"/>
              </a:rPr>
              <a:t>[</a:t>
            </a:r>
            <a:r>
              <a:rPr lang="en-US" sz="2400" b="1" dirty="0" smtClean="0">
                <a:solidFill>
                  <a:srgbClr val="00B050"/>
                </a:solidFill>
                <a:latin typeface="+mj-lt"/>
              </a:rPr>
              <a:t>S]</a:t>
            </a:r>
            <a:r>
              <a:rPr lang="en-US" sz="2400" dirty="0" smtClean="0">
                <a:latin typeface="+mj-lt"/>
              </a:rPr>
              <a:t> HDL as an ontology</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Extend </a:t>
            </a:r>
            <a:r>
              <a:rPr lang="en-US" sz="2400" dirty="0">
                <a:latin typeface="+mj-lt"/>
              </a:rPr>
              <a:t>HDL </a:t>
            </a:r>
            <a:r>
              <a:rPr lang="en-US" sz="2400" dirty="0" smtClean="0">
                <a:latin typeface="+mj-lt"/>
              </a:rPr>
              <a:t>with a </a:t>
            </a:r>
            <a:r>
              <a:rPr lang="en-US" sz="2400" dirty="0">
                <a:latin typeface="+mj-lt"/>
              </a:rPr>
              <a:t>set of enumerations as values to ensure a unified fine-grained representation of a </a:t>
            </a:r>
            <a:r>
              <a:rPr lang="en-US" sz="2400" dirty="0" smtClean="0">
                <a:latin typeface="+mj-lt"/>
              </a:rPr>
              <a:t>dataset</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the usage of HDL in data portals and their effect on data portal traffic, number of downloads, number of datasets published, social popularity, etc.</a:t>
            </a:r>
          </a:p>
        </p:txBody>
      </p:sp>
    </p:spTree>
    <p:extLst>
      <p:ext uri="{BB962C8B-B14F-4D97-AF65-F5344CB8AC3E}">
        <p14:creationId xmlns:p14="http://schemas.microsoft.com/office/powerpoint/2010/main" val="3562342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Future Work </a:t>
              </a:r>
              <a:r>
                <a:rPr lang="en-US" sz="3200" b="1" dirty="0" smtClean="0">
                  <a:latin typeface="+mj-lt"/>
                </a:rPr>
                <a:t>| </a:t>
              </a:r>
              <a:r>
                <a:rPr lang="en-US" sz="3200" dirty="0"/>
                <a:t>Automatic Dataset Profiling</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48</a:t>
            </a:fld>
            <a:endParaRPr lang="en-US" dirty="0"/>
          </a:p>
        </p:txBody>
      </p:sp>
      <p:sp>
        <p:nvSpPr>
          <p:cNvPr id="12" name="TextBox 11"/>
          <p:cNvSpPr txBox="1"/>
          <p:nvPr/>
        </p:nvSpPr>
        <p:spPr>
          <a:xfrm>
            <a:off x="-323808" y="-208137"/>
            <a:ext cx="12263956" cy="5078313"/>
          </a:xfrm>
          <a:prstGeom prst="rect">
            <a:avLst/>
          </a:prstGeom>
          <a:noFill/>
        </p:spPr>
        <p:txBody>
          <a:bodyPr wrap="square" rtlCol="0">
            <a:spAutoFit/>
          </a:bodyPr>
          <a:lstStyle/>
          <a:p>
            <a:pPr marL="800100" lvl="1" indent="-342900">
              <a:lnSpc>
                <a:spcPct val="150000"/>
              </a:lnSpc>
              <a:buFont typeface="Arial" charset="0"/>
              <a:buChar char="•"/>
            </a:pPr>
            <a:endParaRPr lang="en-US" sz="2400" dirty="0">
              <a:latin typeface="+mj-lt"/>
            </a:endParaRPr>
          </a:p>
          <a:p>
            <a:pPr marL="800100" lvl="1" indent="-342900">
              <a:lnSpc>
                <a:spcPct val="150000"/>
              </a:lnSpc>
              <a:buFont typeface="Arial" charset="0"/>
              <a:buChar char="•"/>
            </a:pPr>
            <a:endParaRPr lang="en-US" sz="2400" b="1" dirty="0">
              <a:latin typeface="+mj-lt"/>
            </a:endParaRP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Integrating </a:t>
            </a:r>
            <a:r>
              <a:rPr lang="en-US" sz="2400" dirty="0">
                <a:latin typeface="+mj-lt"/>
              </a:rPr>
              <a:t>statistical and topical profilers to allow generation of full comprehensive profiles</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Roomba support to other </a:t>
            </a:r>
            <a:r>
              <a:rPr lang="en-US" sz="2400" dirty="0">
                <a:latin typeface="+mj-lt"/>
              </a:rPr>
              <a:t>data portal types like DKAN or </a:t>
            </a:r>
            <a:r>
              <a:rPr lang="en-US" sz="2400" dirty="0" err="1" smtClean="0">
                <a:latin typeface="+mj-lt"/>
              </a:rPr>
              <a:t>Socrata</a:t>
            </a:r>
            <a:endParaRPr lang="en-US" sz="2400" dirty="0" smtClean="0">
              <a:latin typeface="+mj-lt"/>
            </a:endParaRPr>
          </a:p>
          <a:p>
            <a:pPr marL="800100" lvl="1" indent="-342900">
              <a:lnSpc>
                <a:spcPct val="150000"/>
              </a:lnSpc>
              <a:buFont typeface="Arial" charset="0"/>
              <a:buChar char="•"/>
            </a:pPr>
            <a:r>
              <a:rPr lang="en-US" sz="2400" b="1" dirty="0" smtClean="0">
                <a:solidFill>
                  <a:srgbClr val="FFC000"/>
                </a:solidFill>
                <a:latin typeface="+mj-lt"/>
              </a:rPr>
              <a:t>[M]</a:t>
            </a:r>
            <a:r>
              <a:rPr lang="en-US" sz="2400" b="1" dirty="0" smtClean="0">
                <a:latin typeface="+mj-lt"/>
              </a:rPr>
              <a:t> </a:t>
            </a:r>
            <a:r>
              <a:rPr lang="en-US" sz="2400" dirty="0" smtClean="0">
                <a:latin typeface="+mj-lt"/>
              </a:rPr>
              <a:t>Add </a:t>
            </a:r>
            <a:r>
              <a:rPr lang="en-US" sz="2400" dirty="0">
                <a:latin typeface="+mj-lt"/>
              </a:rPr>
              <a:t>the ability to correct the rest of the metadata either automatically or through intuitive manually-driven interfaces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Investigate </a:t>
            </a:r>
            <a:r>
              <a:rPr lang="en-US" sz="2400" dirty="0">
                <a:latin typeface="+mj-lt"/>
              </a:rPr>
              <a:t>various resource sampling techniques for profiling purposes (random, weighted, centrality)</a:t>
            </a:r>
          </a:p>
        </p:txBody>
      </p:sp>
    </p:spTree>
    <p:extLst>
      <p:ext uri="{BB962C8B-B14F-4D97-AF65-F5344CB8AC3E}">
        <p14:creationId xmlns:p14="http://schemas.microsoft.com/office/powerpoint/2010/main" val="3840077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 </a:t>
              </a:r>
              <a:r>
                <a:rPr lang="en-US" sz="3200" dirty="0"/>
                <a:t>Objective Linked Data Quality</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49</a:t>
            </a:fld>
            <a:endParaRPr lang="en-US" dirty="0"/>
          </a:p>
        </p:txBody>
      </p:sp>
      <p:sp>
        <p:nvSpPr>
          <p:cNvPr id="12" name="TextBox 11"/>
          <p:cNvSpPr txBox="1"/>
          <p:nvPr/>
        </p:nvSpPr>
        <p:spPr>
          <a:xfrm>
            <a:off x="-251285" y="888243"/>
            <a:ext cx="12179582" cy="2308324"/>
          </a:xfrm>
          <a:prstGeom prst="rect">
            <a:avLst/>
          </a:prstGeom>
          <a:noFill/>
        </p:spPr>
        <p:txBody>
          <a:bodyPr wrap="square" rtlCol="0">
            <a:spAutoFit/>
          </a:bodyPr>
          <a:lstStyle/>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Integrate </a:t>
            </a:r>
            <a:r>
              <a:rPr lang="en-US" sz="2400" dirty="0">
                <a:latin typeface="+mj-lt"/>
              </a:rPr>
              <a:t>tools assessing models quality in addition to syntactic </a:t>
            </a:r>
            <a:r>
              <a:rPr lang="en-US" sz="2400" dirty="0" smtClean="0">
                <a:latin typeface="+mj-lt"/>
              </a:rPr>
              <a:t>checkers</a:t>
            </a:r>
          </a:p>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Suggest </a:t>
            </a:r>
            <a:r>
              <a:rPr lang="en-US" sz="2400" dirty="0">
                <a:latin typeface="+mj-lt"/>
              </a:rPr>
              <a:t>weights to those indicators which will result in a more objective quality calculation </a:t>
            </a:r>
            <a:r>
              <a:rPr lang="en-US" sz="2400" dirty="0" smtClean="0">
                <a:latin typeface="+mj-lt"/>
              </a:rPr>
              <a:t>process</a:t>
            </a: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Monitor the evolution of datasets quality (indicators and measures)</a:t>
            </a:r>
          </a:p>
        </p:txBody>
      </p:sp>
    </p:spTree>
    <p:extLst>
      <p:ext uri="{BB962C8B-B14F-4D97-AF65-F5344CB8AC3E}">
        <p14:creationId xmlns:p14="http://schemas.microsoft.com/office/powerpoint/2010/main" val="265325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Use-case Scenario - Personas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2" name="Picture 11"/>
          <p:cNvPicPr>
            <a:picLocks noChangeAspect="1"/>
          </p:cNvPicPr>
          <p:nvPr/>
        </p:nvPicPr>
        <p:blipFill>
          <a:blip r:embed="rId4"/>
          <a:stretch>
            <a:fillRect/>
          </a:stretch>
        </p:blipFill>
        <p:spPr>
          <a:xfrm>
            <a:off x="2321144" y="1356743"/>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8315416" y="1360318"/>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091157" y="2558149"/>
            <a:ext cx="1573957" cy="461665"/>
          </a:xfrm>
          <a:prstGeom prst="rect">
            <a:avLst/>
          </a:prstGeom>
          <a:noFill/>
        </p:spPr>
        <p:txBody>
          <a:bodyPr wrap="none" rtlCol="0">
            <a:spAutoFit/>
          </a:bodyPr>
          <a:lstStyle/>
          <a:p>
            <a:r>
              <a:rPr lang="en-US" sz="2400" b="1" dirty="0" smtClean="0">
                <a:latin typeface="+mj-lt"/>
              </a:rPr>
              <a:t>Dan </a:t>
            </a:r>
            <a:r>
              <a:rPr lang="en-US" sz="2400" dirty="0" smtClean="0">
                <a:solidFill>
                  <a:schemeClr val="bg1">
                    <a:lumMod val="50000"/>
                  </a:schemeClr>
                </a:solidFill>
                <a:latin typeface="+mj-lt"/>
              </a:rPr>
              <a:t>FERRY </a:t>
            </a:r>
            <a:endParaRPr lang="en-US" sz="2400" dirty="0">
              <a:solidFill>
                <a:schemeClr val="bg1">
                  <a:lumMod val="50000"/>
                </a:schemeClr>
              </a:solidFill>
              <a:latin typeface="+mj-lt"/>
            </a:endParaRPr>
          </a:p>
        </p:txBody>
      </p:sp>
      <p:sp>
        <p:nvSpPr>
          <p:cNvPr id="17" name="TextBox 16"/>
          <p:cNvSpPr txBox="1"/>
          <p:nvPr/>
        </p:nvSpPr>
        <p:spPr>
          <a:xfrm>
            <a:off x="8012374" y="2548988"/>
            <a:ext cx="1715534" cy="461665"/>
          </a:xfrm>
          <a:prstGeom prst="rect">
            <a:avLst/>
          </a:prstGeom>
          <a:noFill/>
        </p:spPr>
        <p:txBody>
          <a:bodyPr wrap="none" rtlCol="0">
            <a:spAutoFit/>
          </a:bodyPr>
          <a:lstStyle/>
          <a:p>
            <a:r>
              <a:rPr lang="en-US" sz="2400" b="1" dirty="0" smtClean="0">
                <a:latin typeface="+mj-lt"/>
              </a:rPr>
              <a:t>Paul </a:t>
            </a:r>
            <a:r>
              <a:rPr lang="en-US" sz="2400" dirty="0" smtClean="0">
                <a:solidFill>
                  <a:schemeClr val="bg1">
                    <a:lumMod val="50000"/>
                  </a:schemeClr>
                </a:solidFill>
                <a:latin typeface="+mj-lt"/>
              </a:rPr>
              <a:t>PARKER</a:t>
            </a:r>
            <a:endParaRPr lang="en-US" sz="2400" dirty="0">
              <a:solidFill>
                <a:schemeClr val="bg1">
                  <a:lumMod val="50000"/>
                </a:schemeClr>
              </a:solidFill>
              <a:latin typeface="+mj-lt"/>
            </a:endParaRPr>
          </a:p>
        </p:txBody>
      </p:sp>
      <p:sp>
        <p:nvSpPr>
          <p:cNvPr id="33" name="TextBox 32"/>
          <p:cNvSpPr txBox="1"/>
          <p:nvPr/>
        </p:nvSpPr>
        <p:spPr>
          <a:xfrm>
            <a:off x="2268072" y="3823313"/>
            <a:ext cx="1207382" cy="338554"/>
          </a:xfrm>
          <a:prstGeom prst="rect">
            <a:avLst/>
          </a:prstGeom>
          <a:noFill/>
        </p:spPr>
        <p:txBody>
          <a:bodyPr wrap="none" rtlCol="0">
            <a:spAutoFit/>
          </a:bodyPr>
          <a:lstStyle/>
          <a:p>
            <a:r>
              <a:rPr lang="en-US" sz="1600" dirty="0" smtClean="0">
                <a:latin typeface="+mj-lt"/>
              </a:rPr>
              <a:t>Data Analyst</a:t>
            </a:r>
            <a:endParaRPr lang="en-US" sz="1600" dirty="0">
              <a:latin typeface="+mj-lt"/>
            </a:endParaRPr>
          </a:p>
        </p:txBody>
      </p:sp>
      <p:grpSp>
        <p:nvGrpSpPr>
          <p:cNvPr id="38" name="Group 37"/>
          <p:cNvGrpSpPr/>
          <p:nvPr/>
        </p:nvGrpSpPr>
        <p:grpSpPr>
          <a:xfrm>
            <a:off x="1207146" y="3256736"/>
            <a:ext cx="3433314" cy="380999"/>
            <a:chOff x="983411" y="3022471"/>
            <a:chExt cx="3433314" cy="380999"/>
          </a:xfrm>
        </p:grpSpPr>
        <p:grpSp>
          <p:nvGrpSpPr>
            <p:cNvPr id="29" name="Group 28"/>
            <p:cNvGrpSpPr/>
            <p:nvPr/>
          </p:nvGrpSpPr>
          <p:grpSpPr>
            <a:xfrm>
              <a:off x="2071530" y="3160146"/>
              <a:ext cx="1183325" cy="188606"/>
              <a:chOff x="2071530" y="3160146"/>
              <a:chExt cx="1183325" cy="188606"/>
            </a:xfrm>
          </p:grpSpPr>
          <p:pic>
            <p:nvPicPr>
              <p:cNvPr id="20" name="Picture 19"/>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456621" y="3160146"/>
                <a:ext cx="188606" cy="188606"/>
              </a:xfrm>
              <a:prstGeom prst="rect">
                <a:avLst/>
              </a:prstGeom>
            </p:spPr>
          </p:pic>
          <p:pic>
            <p:nvPicPr>
              <p:cNvPr id="21" name="Picture 20"/>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2071530" y="3172390"/>
                <a:ext cx="167736" cy="167736"/>
              </a:xfrm>
              <a:prstGeom prst="rect">
                <a:avLst/>
              </a:prstGeom>
            </p:spPr>
          </p:pic>
          <p:pic>
            <p:nvPicPr>
              <p:cNvPr id="22" name="Picture 21"/>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85660" y="3172390"/>
                <a:ext cx="160068" cy="160068"/>
              </a:xfrm>
              <a:prstGeom prst="rect">
                <a:avLst/>
              </a:prstGeom>
            </p:spPr>
          </p:pic>
          <p:pic>
            <p:nvPicPr>
              <p:cNvPr id="23" name="Picture 22"/>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086161" y="3172390"/>
                <a:ext cx="168694" cy="168694"/>
              </a:xfrm>
              <a:prstGeom prst="rect">
                <a:avLst/>
              </a:prstGeom>
            </p:spPr>
          </p:pic>
        </p:grpSp>
        <p:cxnSp>
          <p:nvCxnSpPr>
            <p:cNvPr id="31" name="Straight Connector 30"/>
            <p:cNvCxnSpPr/>
            <p:nvPr/>
          </p:nvCxnSpPr>
          <p:spPr>
            <a:xfrm>
              <a:off x="983411" y="3022471"/>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983411" y="3403470"/>
              <a:ext cx="343331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215509" y="3256736"/>
            <a:ext cx="3453473" cy="355121"/>
            <a:chOff x="7247787" y="3006709"/>
            <a:chExt cx="3453473" cy="355121"/>
          </a:xfrm>
        </p:grpSpPr>
        <p:grpSp>
          <p:nvGrpSpPr>
            <p:cNvPr id="28" name="Group 27"/>
            <p:cNvGrpSpPr/>
            <p:nvPr/>
          </p:nvGrpSpPr>
          <p:grpSpPr>
            <a:xfrm>
              <a:off x="8390747" y="3100105"/>
              <a:ext cx="959746" cy="189564"/>
              <a:chOff x="8300791" y="3086232"/>
              <a:chExt cx="959746" cy="189564"/>
            </a:xfrm>
          </p:grpSpPr>
          <p:pic>
            <p:nvPicPr>
              <p:cNvPr id="24" name="Picture 23"/>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85882" y="3086232"/>
                <a:ext cx="188606" cy="188606"/>
              </a:xfrm>
              <a:prstGeom prst="rect">
                <a:avLst/>
              </a:prstGeom>
            </p:spPr>
          </p:pic>
          <p:pic>
            <p:nvPicPr>
              <p:cNvPr id="25" name="Picture 24"/>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8300791" y="3107102"/>
                <a:ext cx="167736" cy="167736"/>
              </a:xfrm>
              <a:prstGeom prst="rect">
                <a:avLst/>
              </a:prstGeom>
            </p:spPr>
          </p:pic>
          <p:pic>
            <p:nvPicPr>
              <p:cNvPr id="27" name="Picture 26"/>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091843" y="3107102"/>
                <a:ext cx="168694" cy="168694"/>
              </a:xfrm>
              <a:prstGeom prst="rect">
                <a:avLst/>
              </a:prstGeom>
            </p:spPr>
          </p:pic>
        </p:grpSp>
        <p:cxnSp>
          <p:nvCxnSpPr>
            <p:cNvPr id="32" name="Straight Connector 31"/>
            <p:cNvCxnSpPr/>
            <p:nvPr/>
          </p:nvCxnSpPr>
          <p:spPr>
            <a:xfrm>
              <a:off x="7247787" y="3006709"/>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267946" y="3361830"/>
              <a:ext cx="3433314" cy="0"/>
            </a:xfrm>
            <a:prstGeom prst="line">
              <a:avLst/>
            </a:prstGeom>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7734028" y="3831394"/>
            <a:ext cx="2272225" cy="338554"/>
          </a:xfrm>
          <a:prstGeom prst="rect">
            <a:avLst/>
          </a:prstGeom>
          <a:noFill/>
        </p:spPr>
        <p:txBody>
          <a:bodyPr wrap="none" rtlCol="0">
            <a:spAutoFit/>
          </a:bodyPr>
          <a:lstStyle/>
          <a:p>
            <a:r>
              <a:rPr lang="en-US" sz="1600" dirty="0" smtClean="0">
                <a:latin typeface="+mj-lt"/>
              </a:rPr>
              <a:t>Data Portal Administrator</a:t>
            </a:r>
            <a:endParaRPr lang="en-US" sz="1600" dirty="0">
              <a:latin typeface="+mj-lt"/>
            </a:endParaRPr>
          </a:p>
        </p:txBody>
      </p:sp>
      <p:grpSp>
        <p:nvGrpSpPr>
          <p:cNvPr id="41" name="Group 40"/>
          <p:cNvGrpSpPr/>
          <p:nvPr/>
        </p:nvGrpSpPr>
        <p:grpSpPr>
          <a:xfrm>
            <a:off x="8343174" y="2968159"/>
            <a:ext cx="938461" cy="261610"/>
            <a:chOff x="7209570" y="4729626"/>
            <a:chExt cx="938461" cy="261610"/>
          </a:xfrm>
        </p:grpSpPr>
        <p:pic>
          <p:nvPicPr>
            <p:cNvPr id="37" name="Picture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0" name="TextBox 39"/>
            <p:cNvSpPr txBox="1"/>
            <p:nvPr/>
          </p:nvSpPr>
          <p:spPr>
            <a:xfrm>
              <a:off x="7307736" y="4729626"/>
              <a:ext cx="840295" cy="261610"/>
            </a:xfrm>
            <a:prstGeom prst="rect">
              <a:avLst/>
            </a:prstGeom>
            <a:noFill/>
          </p:spPr>
          <p:txBody>
            <a:bodyPr wrap="none" rtlCol="0">
              <a:spAutoFit/>
            </a:bodyPr>
            <a:lstStyle/>
            <a:p>
              <a:r>
                <a:rPr lang="en-US" sz="1050" dirty="0" smtClean="0">
                  <a:latin typeface="+mj-lt"/>
                </a:rPr>
                <a:t>London, UK</a:t>
              </a:r>
              <a:endParaRPr lang="en-US" sz="1050" dirty="0">
                <a:latin typeface="+mj-lt"/>
              </a:endParaRPr>
            </a:p>
          </p:txBody>
        </p:sp>
      </p:grpSp>
      <p:grpSp>
        <p:nvGrpSpPr>
          <p:cNvPr id="42" name="Group 41"/>
          <p:cNvGrpSpPr/>
          <p:nvPr/>
        </p:nvGrpSpPr>
        <p:grpSpPr>
          <a:xfrm>
            <a:off x="2371435" y="2970980"/>
            <a:ext cx="976933" cy="253916"/>
            <a:chOff x="7209570" y="4729626"/>
            <a:chExt cx="976933" cy="253916"/>
          </a:xfrm>
        </p:grpSpPr>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4" name="TextBox 43"/>
            <p:cNvSpPr txBox="1"/>
            <p:nvPr/>
          </p:nvSpPr>
          <p:spPr>
            <a:xfrm>
              <a:off x="7307736" y="4729626"/>
              <a:ext cx="878767" cy="253916"/>
            </a:xfrm>
            <a:prstGeom prst="rect">
              <a:avLst/>
            </a:prstGeom>
            <a:noFill/>
          </p:spPr>
          <p:txBody>
            <a:bodyPr wrap="none" rtlCol="0">
              <a:spAutoFit/>
            </a:bodyPr>
            <a:lstStyle/>
            <a:p>
              <a:r>
                <a:rPr lang="en-US" sz="1050" dirty="0" smtClean="0">
                  <a:latin typeface="+mj-lt"/>
                </a:rPr>
                <a:t>Paris, France</a:t>
              </a:r>
              <a:endParaRPr lang="en-US" sz="1050" dirty="0">
                <a:latin typeface="+mj-lt"/>
              </a:endParaRPr>
            </a:p>
          </p:txBody>
        </p:sp>
      </p:grpSp>
      <p:sp>
        <p:nvSpPr>
          <p:cNvPr id="46" name="TextBox 45"/>
          <p:cNvSpPr txBox="1"/>
          <p:nvPr/>
        </p:nvSpPr>
        <p:spPr>
          <a:xfrm>
            <a:off x="1968381" y="4145707"/>
            <a:ext cx="1910844" cy="338554"/>
          </a:xfrm>
          <a:prstGeom prst="rect">
            <a:avLst/>
          </a:prstGeom>
          <a:noFill/>
        </p:spPr>
        <p:txBody>
          <a:bodyPr wrap="none" rtlCol="0">
            <a:spAutoFit/>
          </a:bodyPr>
          <a:lstStyle/>
          <a:p>
            <a:r>
              <a:rPr lang="en-US" sz="1600" dirty="0">
                <a:solidFill>
                  <a:schemeClr val="bg1">
                    <a:lumMod val="50000"/>
                  </a:schemeClr>
                </a:solidFill>
                <a:latin typeface="+mj-lt"/>
              </a:rPr>
              <a:t>Ministry of Transport</a:t>
            </a:r>
          </a:p>
        </p:txBody>
      </p:sp>
      <p:sp>
        <p:nvSpPr>
          <p:cNvPr id="47" name="TextBox 46"/>
          <p:cNvSpPr txBox="1"/>
          <p:nvPr/>
        </p:nvSpPr>
        <p:spPr>
          <a:xfrm>
            <a:off x="8278222" y="4143792"/>
            <a:ext cx="1119281" cy="338554"/>
          </a:xfrm>
          <a:prstGeom prst="rect">
            <a:avLst/>
          </a:prstGeom>
          <a:noFill/>
        </p:spPr>
        <p:txBody>
          <a:bodyPr wrap="none" rtlCol="0">
            <a:spAutoFit/>
          </a:bodyPr>
          <a:lstStyle/>
          <a:p>
            <a:r>
              <a:rPr lang="en-US" sz="1600">
                <a:solidFill>
                  <a:schemeClr val="bg1">
                    <a:lumMod val="50000"/>
                  </a:schemeClr>
                </a:solidFill>
                <a:latin typeface="+mj-lt"/>
              </a:rPr>
              <a:t>data.gov.uk</a:t>
            </a:r>
            <a:endParaRPr lang="en-US" sz="1600" dirty="0">
              <a:solidFill>
                <a:schemeClr val="bg1">
                  <a:lumMod val="50000"/>
                </a:schemeClr>
              </a:solidFill>
              <a:latin typeface="+mj-lt"/>
            </a:endParaRPr>
          </a:p>
        </p:txBody>
      </p:sp>
      <p:grpSp>
        <p:nvGrpSpPr>
          <p:cNvPr id="55" name="Group 54"/>
          <p:cNvGrpSpPr/>
          <p:nvPr/>
        </p:nvGrpSpPr>
        <p:grpSpPr>
          <a:xfrm>
            <a:off x="1000849" y="4487242"/>
            <a:ext cx="3937278" cy="856367"/>
            <a:chOff x="988405" y="4636229"/>
            <a:chExt cx="3937278" cy="856367"/>
          </a:xfrm>
        </p:grpSpPr>
        <p:sp>
          <p:nvSpPr>
            <p:cNvPr id="48" name="TextBox 47"/>
            <p:cNvSpPr txBox="1"/>
            <p:nvPr/>
          </p:nvSpPr>
          <p:spPr>
            <a:xfrm>
              <a:off x="988405" y="4636229"/>
              <a:ext cx="3937278" cy="646331"/>
            </a:xfrm>
            <a:prstGeom prst="rect">
              <a:avLst/>
            </a:prstGeom>
            <a:noFill/>
          </p:spPr>
          <p:txBody>
            <a:bodyPr wrap="square" rtlCol="0">
              <a:spAutoFit/>
            </a:bodyPr>
            <a:lstStyle/>
            <a:p>
              <a:r>
                <a:rPr lang="en-US" sz="1200" dirty="0" smtClean="0">
                  <a:latin typeface="+mj-lt"/>
                </a:rPr>
                <a:t>I collect </a:t>
              </a:r>
              <a:r>
                <a:rPr lang="en-US" sz="1200" dirty="0">
                  <a:latin typeface="+mj-lt"/>
                </a:rPr>
                <a:t>and acquire </a:t>
              </a:r>
              <a:r>
                <a:rPr lang="en-US" sz="1200" dirty="0" smtClean="0">
                  <a:latin typeface="+mj-lt"/>
                </a:rPr>
                <a:t>#data </a:t>
              </a:r>
              <a:r>
                <a:rPr lang="en-US" sz="1200" dirty="0">
                  <a:latin typeface="+mj-lt"/>
                </a:rPr>
                <a:t>from multiple data sources, filter and clean data, interpret and analyze results and provide ongoing reports</a:t>
              </a:r>
            </a:p>
          </p:txBody>
        </p:sp>
        <p:pic>
          <p:nvPicPr>
            <p:cNvPr id="49" name="Picture 4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50226" y="5183938"/>
              <a:ext cx="229984" cy="229984"/>
            </a:xfrm>
            <a:prstGeom prst="rect">
              <a:avLst/>
            </a:prstGeom>
          </p:spPr>
        </p:pic>
        <p:pic>
          <p:nvPicPr>
            <p:cNvPr id="50" name="Picture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42879" y="5238948"/>
              <a:ext cx="151442" cy="151442"/>
            </a:xfrm>
            <a:prstGeom prst="rect">
              <a:avLst/>
            </a:prstGeom>
          </p:spPr>
        </p:pic>
        <p:pic>
          <p:nvPicPr>
            <p:cNvPr id="51" name="Picture 5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274242" y="5207408"/>
              <a:ext cx="182982" cy="182982"/>
            </a:xfrm>
            <a:prstGeom prst="rect">
              <a:avLst/>
            </a:prstGeom>
          </p:spPr>
        </p:pic>
        <p:grpSp>
          <p:nvGrpSpPr>
            <p:cNvPr id="54" name="Group 53"/>
            <p:cNvGrpSpPr/>
            <p:nvPr/>
          </p:nvGrpSpPr>
          <p:grpSpPr>
            <a:xfrm>
              <a:off x="1109856" y="5238680"/>
              <a:ext cx="832876" cy="253916"/>
              <a:chOff x="5309078" y="4039143"/>
              <a:chExt cx="832876" cy="253916"/>
            </a:xfrm>
          </p:grpSpPr>
          <p:sp>
            <p:nvSpPr>
              <p:cNvPr id="52" name="TextBox 51"/>
              <p:cNvSpPr txBox="1"/>
              <p:nvPr/>
            </p:nvSpPr>
            <p:spPr>
              <a:xfrm>
                <a:off x="5385016" y="4039143"/>
                <a:ext cx="756938" cy="253916"/>
              </a:xfrm>
              <a:prstGeom prst="rect">
                <a:avLst/>
              </a:prstGeom>
              <a:noFill/>
            </p:spPr>
            <p:txBody>
              <a:bodyPr wrap="none" rtlCol="0">
                <a:spAutoFit/>
              </a:bodyPr>
              <a:lstStyle/>
              <a:p>
                <a:r>
                  <a:rPr lang="en-US" sz="1050" dirty="0">
                    <a:solidFill>
                      <a:schemeClr val="bg1">
                        <a:lumMod val="50000"/>
                      </a:schemeClr>
                    </a:solidFill>
                    <a:latin typeface="+mj-lt"/>
                  </a:rPr>
                  <a:t>2</a:t>
                </a:r>
                <a:r>
                  <a:rPr lang="en-US" sz="1050" dirty="0" smtClean="0">
                    <a:solidFill>
                      <a:schemeClr val="bg1">
                        <a:lumMod val="50000"/>
                      </a:schemeClr>
                    </a:solidFill>
                    <a:latin typeface="+mj-lt"/>
                  </a:rPr>
                  <a:t> days ago</a:t>
                </a:r>
                <a:endParaRPr lang="en-US" sz="1050" dirty="0">
                  <a:solidFill>
                    <a:schemeClr val="bg1">
                      <a:lumMod val="50000"/>
                    </a:schemeClr>
                  </a:solidFill>
                  <a:latin typeface="+mj-lt"/>
                </a:endParaRPr>
              </a:p>
            </p:txBody>
          </p:sp>
          <p:pic>
            <p:nvPicPr>
              <p:cNvPr id="53" name="Picture 5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09078" y="4114106"/>
                <a:ext cx="101816" cy="101816"/>
              </a:xfrm>
              <a:prstGeom prst="rect">
                <a:avLst/>
              </a:prstGeom>
            </p:spPr>
          </p:pic>
        </p:grpSp>
      </p:grpSp>
      <p:grpSp>
        <p:nvGrpSpPr>
          <p:cNvPr id="56" name="Group 55"/>
          <p:cNvGrpSpPr/>
          <p:nvPr/>
        </p:nvGrpSpPr>
        <p:grpSpPr>
          <a:xfrm>
            <a:off x="6949373" y="4503634"/>
            <a:ext cx="3937278" cy="685732"/>
            <a:chOff x="988405" y="4636229"/>
            <a:chExt cx="3937278" cy="685732"/>
          </a:xfrm>
        </p:grpSpPr>
        <p:sp>
          <p:nvSpPr>
            <p:cNvPr id="57" name="TextBox 56"/>
            <p:cNvSpPr txBox="1"/>
            <p:nvPr/>
          </p:nvSpPr>
          <p:spPr>
            <a:xfrm>
              <a:off x="988405" y="4636229"/>
              <a:ext cx="3937278" cy="461665"/>
            </a:xfrm>
            <a:prstGeom prst="rect">
              <a:avLst/>
            </a:prstGeom>
            <a:noFill/>
          </p:spPr>
          <p:txBody>
            <a:bodyPr wrap="square" rtlCol="0">
              <a:spAutoFit/>
            </a:bodyPr>
            <a:lstStyle/>
            <a:p>
              <a:r>
                <a:rPr lang="en-US" sz="1200" dirty="0" smtClean="0">
                  <a:latin typeface="+mj-lt"/>
                </a:rPr>
                <a:t>I monitor the </a:t>
              </a:r>
              <a:r>
                <a:rPr lang="en-US" sz="1200" dirty="0">
                  <a:latin typeface="+mj-lt"/>
                </a:rPr>
                <a:t>overall health of </a:t>
              </a:r>
              <a:r>
                <a:rPr lang="en-US" sz="1200" dirty="0" smtClean="0">
                  <a:latin typeface="+mj-lt"/>
                </a:rPr>
                <a:t>the </a:t>
              </a:r>
              <a:r>
                <a:rPr lang="en-US" sz="1200" dirty="0">
                  <a:latin typeface="+mj-lt"/>
                </a:rPr>
                <a:t>portal. </a:t>
              </a:r>
              <a:r>
                <a:rPr lang="en-US" sz="1200" dirty="0" smtClean="0">
                  <a:latin typeface="+mj-lt"/>
                </a:rPr>
                <a:t>Also oversee </a:t>
              </a:r>
              <a:r>
                <a:rPr lang="en-US" sz="1200" dirty="0">
                  <a:latin typeface="+mj-lt"/>
                </a:rPr>
                <a:t>the creation of users, organizations and </a:t>
              </a:r>
              <a:r>
                <a:rPr lang="en-US" sz="1200" dirty="0" smtClean="0">
                  <a:latin typeface="+mj-lt"/>
                </a:rPr>
                <a:t>datasets</a:t>
              </a:r>
              <a:endParaRPr lang="en-US" sz="1200" dirty="0">
                <a:latin typeface="+mj-lt"/>
              </a:endParaRPr>
            </a:p>
          </p:txBody>
        </p:sp>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59" name="Picture 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0" name="Picture 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1" name="Group 60"/>
            <p:cNvGrpSpPr/>
            <p:nvPr/>
          </p:nvGrpSpPr>
          <p:grpSpPr>
            <a:xfrm>
              <a:off x="1096809" y="5068045"/>
              <a:ext cx="794404" cy="253916"/>
              <a:chOff x="5296031" y="3868508"/>
              <a:chExt cx="794404" cy="253916"/>
            </a:xfrm>
          </p:grpSpPr>
          <p:sp>
            <p:nvSpPr>
              <p:cNvPr id="62" name="TextBox 61"/>
              <p:cNvSpPr txBox="1"/>
              <p:nvPr/>
            </p:nvSpPr>
            <p:spPr>
              <a:xfrm>
                <a:off x="5371969" y="3868508"/>
                <a:ext cx="718466" cy="253916"/>
              </a:xfrm>
              <a:prstGeom prst="rect">
                <a:avLst/>
              </a:prstGeom>
              <a:noFill/>
            </p:spPr>
            <p:txBody>
              <a:bodyPr wrap="none" rtlCol="0">
                <a:spAutoFit/>
              </a:bodyPr>
              <a:lstStyle/>
              <a:p>
                <a:r>
                  <a:rPr lang="en-US" sz="1050" dirty="0" smtClean="0">
                    <a:solidFill>
                      <a:schemeClr val="bg1">
                        <a:lumMod val="50000"/>
                      </a:schemeClr>
                    </a:solidFill>
                    <a:latin typeface="+mj-lt"/>
                  </a:rPr>
                  <a:t>Yesterday</a:t>
                </a:r>
                <a:endParaRPr lang="en-US" sz="1050" dirty="0">
                  <a:solidFill>
                    <a:schemeClr val="bg1">
                      <a:lumMod val="50000"/>
                    </a:schemeClr>
                  </a:solidFill>
                  <a:latin typeface="+mj-lt"/>
                </a:endParaRPr>
              </a:p>
            </p:txBody>
          </p:sp>
          <p:pic>
            <p:nvPicPr>
              <p:cNvPr id="63" name="Picture 6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grpSp>
        <p:nvGrpSpPr>
          <p:cNvPr id="64" name="Group 63"/>
          <p:cNvGrpSpPr/>
          <p:nvPr/>
        </p:nvGrpSpPr>
        <p:grpSpPr>
          <a:xfrm>
            <a:off x="6958000" y="5188615"/>
            <a:ext cx="3937278" cy="849029"/>
            <a:chOff x="982878" y="4472932"/>
            <a:chExt cx="3937278" cy="849029"/>
          </a:xfrm>
        </p:grpSpPr>
        <p:sp>
          <p:nvSpPr>
            <p:cNvPr id="65" name="TextBox 64"/>
            <p:cNvSpPr txBox="1"/>
            <p:nvPr/>
          </p:nvSpPr>
          <p:spPr>
            <a:xfrm>
              <a:off x="982878" y="4472932"/>
              <a:ext cx="3937278" cy="646331"/>
            </a:xfrm>
            <a:prstGeom prst="rect">
              <a:avLst/>
            </a:prstGeom>
            <a:noFill/>
          </p:spPr>
          <p:txBody>
            <a:bodyPr wrap="square" rtlCol="0">
              <a:spAutoFit/>
            </a:bodyPr>
            <a:lstStyle/>
            <a:p>
              <a:r>
                <a:rPr lang="en-US" sz="1200" dirty="0" smtClean="0">
                  <a:latin typeface="+mj-lt"/>
                </a:rPr>
                <a:t>I try </a:t>
              </a:r>
              <a:r>
                <a:rPr lang="en-US" sz="1200" dirty="0">
                  <a:latin typeface="+mj-lt"/>
                </a:rPr>
                <a:t>to ensure a certain </a:t>
              </a:r>
              <a:r>
                <a:rPr lang="en-US" sz="1200" dirty="0" smtClean="0">
                  <a:latin typeface="+mj-lt"/>
                </a:rPr>
                <a:t>#</a:t>
              </a:r>
              <a:r>
                <a:rPr lang="en-US" sz="1200" dirty="0" err="1" smtClean="0">
                  <a:latin typeface="+mj-lt"/>
                </a:rPr>
                <a:t>dataQuality</a:t>
              </a:r>
              <a:r>
                <a:rPr lang="en-US" sz="1200" dirty="0" smtClean="0">
                  <a:latin typeface="+mj-lt"/>
                </a:rPr>
                <a:t> </a:t>
              </a:r>
              <a:r>
                <a:rPr lang="en-US" sz="1200" dirty="0">
                  <a:latin typeface="+mj-lt"/>
                </a:rPr>
                <a:t>level by continuously checking for spam and manually enhancing dataset descriptions and annotations</a:t>
              </a:r>
            </a:p>
          </p:txBody>
        </p:sp>
        <p:pic>
          <p:nvPicPr>
            <p:cNvPr id="66" name="Picture 6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67" name="Picture 6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8" name="Picture 6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9" name="Group 68"/>
            <p:cNvGrpSpPr/>
            <p:nvPr/>
          </p:nvGrpSpPr>
          <p:grpSpPr>
            <a:xfrm>
              <a:off x="1096809" y="5068045"/>
              <a:ext cx="876157" cy="253916"/>
              <a:chOff x="5296031" y="3868508"/>
              <a:chExt cx="876157" cy="253916"/>
            </a:xfrm>
          </p:grpSpPr>
          <p:sp>
            <p:nvSpPr>
              <p:cNvPr id="70" name="TextBox 69"/>
              <p:cNvSpPr txBox="1"/>
              <p:nvPr/>
            </p:nvSpPr>
            <p:spPr>
              <a:xfrm>
                <a:off x="5371969" y="3868508"/>
                <a:ext cx="800219" cy="253916"/>
              </a:xfrm>
              <a:prstGeom prst="rect">
                <a:avLst/>
              </a:prstGeom>
              <a:noFill/>
            </p:spPr>
            <p:txBody>
              <a:bodyPr wrap="none" rtlCol="0">
                <a:spAutoFit/>
              </a:bodyPr>
              <a:lstStyle/>
              <a:p>
                <a:r>
                  <a:rPr lang="en-US" sz="1050" dirty="0" smtClean="0">
                    <a:solidFill>
                      <a:schemeClr val="bg1">
                        <a:lumMod val="50000"/>
                      </a:schemeClr>
                    </a:solidFill>
                    <a:latin typeface="+mj-lt"/>
                  </a:rPr>
                  <a:t>1 week ago</a:t>
                </a:r>
                <a:endParaRPr lang="en-US" sz="1050" dirty="0">
                  <a:solidFill>
                    <a:schemeClr val="bg1">
                      <a:lumMod val="50000"/>
                    </a:schemeClr>
                  </a:solidFill>
                  <a:latin typeface="+mj-lt"/>
                </a:endParaRPr>
              </a:p>
            </p:txBody>
          </p:sp>
          <p:pic>
            <p:nvPicPr>
              <p:cNvPr id="71" name="Picture 70"/>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cxnSp>
        <p:nvCxnSpPr>
          <p:cNvPr id="73" name="Straight Connector 72"/>
          <p:cNvCxnSpPr/>
          <p:nvPr/>
        </p:nvCxnSpPr>
        <p:spPr>
          <a:xfrm flipH="1">
            <a:off x="5880774" y="1054753"/>
            <a:ext cx="27321" cy="4982891"/>
          </a:xfrm>
          <a:prstGeom prst="line">
            <a:avLst/>
          </a:prstGeom>
          <a:ln w="6350"/>
        </p:spPr>
        <p:style>
          <a:lnRef idx="1">
            <a:schemeClr val="dk1"/>
          </a:lnRef>
          <a:fillRef idx="0">
            <a:schemeClr val="dk1"/>
          </a:fillRef>
          <a:effectRef idx="0">
            <a:schemeClr val="dk1"/>
          </a:effectRef>
          <a:fontRef idx="minor">
            <a:schemeClr val="tx1"/>
          </a:fontRef>
        </p:style>
      </p:cxnSp>
      <p:grpSp>
        <p:nvGrpSpPr>
          <p:cNvPr id="75" name="Group 74"/>
          <p:cNvGrpSpPr/>
          <p:nvPr/>
        </p:nvGrpSpPr>
        <p:grpSpPr>
          <a:xfrm>
            <a:off x="1000849" y="5332456"/>
            <a:ext cx="3937278" cy="733256"/>
            <a:chOff x="988405" y="4636229"/>
            <a:chExt cx="3937278" cy="733256"/>
          </a:xfrm>
        </p:grpSpPr>
        <p:sp>
          <p:nvSpPr>
            <p:cNvPr id="76" name="TextBox 75"/>
            <p:cNvSpPr txBox="1"/>
            <p:nvPr/>
          </p:nvSpPr>
          <p:spPr>
            <a:xfrm>
              <a:off x="988405" y="4636229"/>
              <a:ext cx="3937278" cy="438582"/>
            </a:xfrm>
            <a:prstGeom prst="rect">
              <a:avLst/>
            </a:prstGeom>
            <a:noFill/>
          </p:spPr>
          <p:txBody>
            <a:bodyPr wrap="square" rtlCol="0">
              <a:spAutoFit/>
            </a:bodyPr>
            <a:lstStyle/>
            <a:p>
              <a:r>
                <a:rPr lang="en-US" sz="1200" dirty="0" err="1" smtClean="0">
                  <a:latin typeface="+mj-lt"/>
                </a:rPr>
                <a:t>J’adore</a:t>
              </a:r>
              <a:r>
                <a:rPr lang="en-US" sz="1200" dirty="0" smtClean="0">
                  <a:latin typeface="+mj-lt"/>
                </a:rPr>
                <a:t> #SAP #</a:t>
              </a:r>
              <a:r>
                <a:rPr lang="en-US" sz="1200" dirty="0" err="1" smtClean="0">
                  <a:latin typeface="+mj-lt"/>
                </a:rPr>
                <a:t>Lumira</a:t>
              </a:r>
              <a:r>
                <a:rPr lang="en-US" sz="1200" dirty="0" smtClean="0">
                  <a:latin typeface="+mj-lt"/>
                </a:rPr>
                <a:t> #dashboard </a:t>
              </a:r>
              <a:r>
                <a:rPr lang="en-US" sz="1200" dirty="0">
                  <a:latin typeface="+mj-lt"/>
                </a:rPr>
                <a:t>#visualization #BI </a:t>
              </a:r>
              <a:r>
                <a:rPr lang="en-US" sz="1050" u="sng" dirty="0">
                  <a:solidFill>
                    <a:schemeClr val="accent1"/>
                  </a:solidFill>
                  <a:latin typeface="+mj-lt"/>
                  <a:hlinkClick r:id="rId15"/>
                </a:rPr>
                <a:t>http://go.sap.com/product/analytics/lumira.html </a:t>
              </a:r>
              <a:endParaRPr lang="en-US" sz="1050" u="sng" dirty="0">
                <a:solidFill>
                  <a:schemeClr val="accent1"/>
                </a:solidFill>
                <a:latin typeface="+mj-lt"/>
              </a:endParaRPr>
            </a:p>
          </p:txBody>
        </p:sp>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81345" y="5131020"/>
              <a:ext cx="229984" cy="229984"/>
            </a:xfrm>
            <a:prstGeom prst="rect">
              <a:avLst/>
            </a:prstGeom>
          </p:spPr>
        </p:pic>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73998" y="5186030"/>
              <a:ext cx="151442" cy="151442"/>
            </a:xfrm>
            <a:prstGeom prst="rect">
              <a:avLst/>
            </a:prstGeom>
          </p:spPr>
        </p:pic>
        <p:pic>
          <p:nvPicPr>
            <p:cNvPr id="79" name="Picture 7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5361" y="5154490"/>
              <a:ext cx="182982" cy="182982"/>
            </a:xfrm>
            <a:prstGeom prst="rect">
              <a:avLst/>
            </a:prstGeom>
          </p:spPr>
        </p:pic>
        <p:grpSp>
          <p:nvGrpSpPr>
            <p:cNvPr id="80" name="Group 79"/>
            <p:cNvGrpSpPr/>
            <p:nvPr/>
          </p:nvGrpSpPr>
          <p:grpSpPr>
            <a:xfrm>
              <a:off x="1097412" y="5107875"/>
              <a:ext cx="858525" cy="261610"/>
              <a:chOff x="5296634" y="3908338"/>
              <a:chExt cx="858525" cy="261610"/>
            </a:xfrm>
          </p:grpSpPr>
          <p:sp>
            <p:nvSpPr>
              <p:cNvPr id="81" name="TextBox 80"/>
              <p:cNvSpPr txBox="1"/>
              <p:nvPr/>
            </p:nvSpPr>
            <p:spPr>
              <a:xfrm>
                <a:off x="5372572" y="3908338"/>
                <a:ext cx="782587" cy="261610"/>
              </a:xfrm>
              <a:prstGeom prst="rect">
                <a:avLst/>
              </a:prstGeom>
              <a:noFill/>
            </p:spPr>
            <p:txBody>
              <a:bodyPr wrap="none" rtlCol="0">
                <a:spAutoFit/>
              </a:bodyPr>
              <a:lstStyle/>
              <a:p>
                <a:r>
                  <a:rPr lang="en-US" sz="1050" dirty="0" smtClean="0">
                    <a:solidFill>
                      <a:schemeClr val="bg1">
                        <a:lumMod val="50000"/>
                      </a:schemeClr>
                    </a:solidFill>
                    <a:latin typeface="+mj-lt"/>
                  </a:rPr>
                  <a:t>3 days ago</a:t>
                </a:r>
                <a:endParaRPr lang="en-US" sz="1050" dirty="0">
                  <a:solidFill>
                    <a:schemeClr val="bg1">
                      <a:lumMod val="50000"/>
                    </a:schemeClr>
                  </a:solidFill>
                  <a:latin typeface="+mj-lt"/>
                </a:endParaRPr>
              </a:p>
            </p:txBody>
          </p:sp>
          <p:pic>
            <p:nvPicPr>
              <p:cNvPr id="82" name="Picture 81"/>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634" y="3983301"/>
                <a:ext cx="101816" cy="101816"/>
              </a:xfrm>
              <a:prstGeom prst="rect">
                <a:avLst/>
              </a:prstGeom>
            </p:spPr>
          </p:pic>
        </p:grpSp>
      </p:grpSp>
    </p:spTree>
    <p:extLst>
      <p:ext uri="{BB962C8B-B14F-4D97-AF65-F5344CB8AC3E}">
        <p14:creationId xmlns:p14="http://schemas.microsoft.com/office/powerpoint/2010/main" val="460931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smtClean="0">
                  <a:latin typeface="+mj-lt"/>
                </a:rPr>
                <a:t>Future Work </a:t>
              </a:r>
              <a:r>
                <a:rPr lang="en-US" sz="3200" b="1" dirty="0" smtClean="0">
                  <a:latin typeface="+mj-lt"/>
                </a:rPr>
                <a:t>| </a:t>
              </a:r>
              <a:r>
                <a:rPr lang="en-US" sz="3200" b="1" dirty="0">
                  <a:latin typeface="+mj-lt"/>
                </a:rPr>
                <a:t>Enterprise Data Integration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50</a:t>
            </a:fld>
            <a:endParaRPr lang="en-US" dirty="0"/>
          </a:p>
        </p:txBody>
      </p:sp>
      <p:sp>
        <p:nvSpPr>
          <p:cNvPr id="12" name="TextBox 11"/>
          <p:cNvSpPr txBox="1"/>
          <p:nvPr/>
        </p:nvSpPr>
        <p:spPr>
          <a:xfrm>
            <a:off x="-240723" y="281383"/>
            <a:ext cx="12146284" cy="3416320"/>
          </a:xfrm>
          <a:prstGeom prst="rect">
            <a:avLst/>
          </a:prstGeom>
          <a:noFill/>
        </p:spPr>
        <p:txBody>
          <a:bodyPr wrap="square" rtlCol="0">
            <a:spAutoFit/>
          </a:bodyPr>
          <a:lstStyle/>
          <a:p>
            <a:pPr lvl="1">
              <a:lnSpc>
                <a:spcPct val="150000"/>
              </a:lnSpc>
            </a:pPr>
            <a:endParaRPr lang="en-US" sz="2400" b="1" dirty="0">
              <a:latin typeface="+mj-lt"/>
            </a:endParaRP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Integrating </a:t>
            </a:r>
            <a:r>
              <a:rPr lang="en-US" sz="2400" dirty="0">
                <a:latin typeface="+mj-lt"/>
              </a:rPr>
              <a:t>additional linked open data sources of semantic types such as YAGO</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Reverse engineer other knowledge graphs like </a:t>
            </a:r>
            <a:r>
              <a:rPr lang="en-US" sz="2400" dirty="0">
                <a:latin typeface="+mj-lt"/>
              </a:rPr>
              <a:t>B</a:t>
            </a:r>
            <a:r>
              <a:rPr lang="en-US" sz="2400" dirty="0" smtClean="0">
                <a:latin typeface="+mj-lt"/>
              </a:rPr>
              <a:t>ing and compare the various results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Evaluate </a:t>
            </a:r>
            <a:r>
              <a:rPr lang="en-US" sz="2400" dirty="0">
                <a:latin typeface="+mj-lt"/>
              </a:rPr>
              <a:t>our matching results against instance-based ontology alignment </a:t>
            </a:r>
            <a:r>
              <a:rPr lang="en-US" sz="2400" dirty="0" smtClean="0">
                <a:latin typeface="+mj-lt"/>
              </a:rPr>
              <a:t>benchmarks</a:t>
            </a:r>
          </a:p>
          <a:p>
            <a:pPr marL="800100" lvl="1" indent="-342900">
              <a:lnSpc>
                <a:spcPct val="150000"/>
              </a:lnSpc>
              <a:buFont typeface="Arial" charset="0"/>
              <a:buChar char="•"/>
            </a:pPr>
            <a:r>
              <a:rPr lang="en-US" sz="2400" b="1" dirty="0" smtClean="0">
                <a:solidFill>
                  <a:srgbClr val="FF0000"/>
                </a:solidFill>
                <a:latin typeface="+mj-lt"/>
              </a:rPr>
              <a:t>[L]</a:t>
            </a:r>
            <a:r>
              <a:rPr lang="en-US" sz="2400" dirty="0" smtClean="0">
                <a:latin typeface="+mj-lt"/>
              </a:rPr>
              <a:t> Better evaluation of SNARC as a I) dataset search tool over social media II) social ranking tool for datasets popularity</a:t>
            </a:r>
            <a:endParaRPr lang="en-US" sz="2400" dirty="0">
              <a:latin typeface="+mj-lt"/>
            </a:endParaRPr>
          </a:p>
        </p:txBody>
      </p:sp>
    </p:spTree>
    <p:extLst>
      <p:ext uri="{BB962C8B-B14F-4D97-AF65-F5344CB8AC3E}">
        <p14:creationId xmlns:p14="http://schemas.microsoft.com/office/powerpoint/2010/main" val="19568558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51</a:t>
            </a:fld>
            <a:endParaRPr lang="en-US" dirty="0"/>
          </a:p>
        </p:txBody>
      </p:sp>
      <p:sp>
        <p:nvSpPr>
          <p:cNvPr id="12" name="TextBox 11"/>
          <p:cNvSpPr txBox="1"/>
          <p:nvPr/>
        </p:nvSpPr>
        <p:spPr>
          <a:xfrm>
            <a:off x="212520" y="1042829"/>
            <a:ext cx="11049449" cy="5170646"/>
          </a:xfrm>
          <a:prstGeom prst="rect">
            <a:avLst/>
          </a:prstGeom>
          <a:noFill/>
        </p:spPr>
        <p:txBody>
          <a:bodyPr wrap="square" rtlCol="0">
            <a:spAutoFit/>
          </a:bodyPr>
          <a:lstStyle/>
          <a:p>
            <a:r>
              <a:rPr lang="en-US" sz="2000" b="1" dirty="0" smtClean="0">
                <a:latin typeface="+mj-lt"/>
              </a:rPr>
              <a:t>Journals</a:t>
            </a:r>
            <a:endParaRPr lang="en-US" b="1" dirty="0" smtClean="0">
              <a:latin typeface="+mj-lt"/>
            </a:endParaRPr>
          </a:p>
          <a:p>
            <a:endParaRPr lang="en-US" b="1" dirty="0" smtClean="0">
              <a:latin typeface="+mj-lt"/>
            </a:endParaRPr>
          </a:p>
          <a:p>
            <a:pPr marL="800100" lvl="1" indent="-342900">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Towards An Objective Assessment Framework for Linked Data Quality. International Journal On Semantic Web and Information Systems, </a:t>
            </a:r>
            <a:r>
              <a:rPr lang="en-US" dirty="0" smtClean="0">
                <a:latin typeface="+mj-lt"/>
              </a:rPr>
              <a:t>Minor revision, 2015</a:t>
            </a:r>
          </a:p>
          <a:p>
            <a:pPr marL="800100" lvl="1" indent="-342900">
              <a:buFont typeface="Arial" charset="0"/>
              <a:buChar char="•"/>
            </a:pPr>
            <a:endParaRPr lang="en-US" dirty="0" smtClean="0">
              <a:latin typeface="+mj-lt"/>
            </a:endParaRPr>
          </a:p>
          <a:p>
            <a:r>
              <a:rPr lang="en-US" sz="2000" dirty="0"/>
              <a:t>Conference Demo, Poster and </a:t>
            </a:r>
            <a:r>
              <a:rPr lang="en-US" sz="2000" dirty="0" smtClean="0"/>
              <a:t>Challenges</a:t>
            </a:r>
          </a:p>
          <a:p>
            <a:r>
              <a:rPr lang="en-US" b="1" dirty="0" smtClean="0">
                <a:latin typeface="+mj-lt"/>
              </a:rPr>
              <a:t>	</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Automatic Validation, Correction and Generation of Dataset Metadata - Enhancing Dataset Search and Spam Detection. In 24th International World Wide Web Conference (WWW 2015), Demo Track, May 2015, Florence, </a:t>
            </a:r>
            <a:r>
              <a:rPr lang="en-US" dirty="0" smtClean="0">
                <a:latin typeface="+mj-lt"/>
              </a:rPr>
              <a:t>Italy</a:t>
            </a:r>
          </a:p>
          <a:p>
            <a:pPr marL="800100" lvl="1" indent="-342900">
              <a:spcBef>
                <a:spcPts val="600"/>
              </a:spcBef>
              <a:buFont typeface="Arial" charset="0"/>
              <a:buChar char="•"/>
            </a:pPr>
            <a:r>
              <a:rPr lang="en-US" b="1" u="sng" dirty="0" smtClean="0">
                <a:latin typeface="+mj-lt"/>
              </a:rPr>
              <a:t>Ahmad </a:t>
            </a:r>
            <a:r>
              <a:rPr lang="en-US" b="1" u="sng" dirty="0">
                <a:latin typeface="+mj-lt"/>
              </a:rPr>
              <a:t>Assaf, </a:t>
            </a:r>
            <a:r>
              <a:rPr lang="en-US" dirty="0" err="1">
                <a:latin typeface="+mj-lt"/>
              </a:rPr>
              <a:t>Ghislain</a:t>
            </a:r>
            <a:r>
              <a:rPr lang="en-US" dirty="0">
                <a:latin typeface="+mj-lt"/>
              </a:rPr>
              <a:t> </a:t>
            </a:r>
            <a:r>
              <a:rPr lang="en-US" dirty="0" err="1">
                <a:latin typeface="+mj-lt"/>
              </a:rPr>
              <a:t>Atemezing</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Elena </a:t>
            </a:r>
            <a:r>
              <a:rPr lang="en-US" dirty="0" err="1">
                <a:latin typeface="+mj-lt"/>
              </a:rPr>
              <a:t>Cabrio</a:t>
            </a:r>
            <a:r>
              <a:rPr lang="en-US" dirty="0">
                <a:latin typeface="+mj-lt"/>
              </a:rPr>
              <a:t>: What are the important properties of an entity? Comparing users and knowledge graph point of view. In 11th Extended Semantic Web Conference (ESWC 2014), Demo Track, May 2014, Heraklion, </a:t>
            </a:r>
            <a:r>
              <a:rPr lang="en-US" dirty="0" smtClean="0">
                <a:latin typeface="+mj-lt"/>
              </a:rPr>
              <a:t>Crete</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SNARC - An Approach for Aggregating and Recommending Contextualized Social Content. In 10th Extended Semantic Web Conference (ESWC 2013), </a:t>
            </a:r>
            <a:r>
              <a:rPr lang="en-US" dirty="0" err="1">
                <a:latin typeface="+mj-lt"/>
              </a:rPr>
              <a:t>Sattelite</a:t>
            </a:r>
            <a:r>
              <a:rPr lang="en-US" dirty="0">
                <a:latin typeface="+mj-lt"/>
              </a:rPr>
              <a:t> Events, May 2013, Montpellier, France. </a:t>
            </a:r>
            <a:endParaRPr lang="en-US" dirty="0" smtClean="0">
              <a:latin typeface="+mj-lt"/>
            </a:endParaRPr>
          </a:p>
          <a:p>
            <a:pPr marL="1257300" lvl="2" indent="-342900">
              <a:spcBef>
                <a:spcPts val="600"/>
              </a:spcBef>
              <a:buFont typeface="Arial" charset="0"/>
              <a:buChar char="•"/>
            </a:pPr>
            <a:r>
              <a:rPr lang="en-US" b="1" dirty="0" smtClean="0">
                <a:latin typeface="+mj-lt"/>
              </a:rPr>
              <a:t>1st </a:t>
            </a:r>
            <a:r>
              <a:rPr lang="en-US" b="1" dirty="0">
                <a:latin typeface="+mj-lt"/>
              </a:rPr>
              <a:t>Prize Winner of the AI Mashup </a:t>
            </a:r>
            <a:r>
              <a:rPr lang="en-US" b="1" dirty="0" smtClean="0">
                <a:latin typeface="+mj-lt"/>
              </a:rPr>
              <a:t>Challenge</a:t>
            </a:r>
          </a:p>
        </p:txBody>
      </p:sp>
      <p:pic>
        <p:nvPicPr>
          <p:cNvPr id="13" name="Picture 12"/>
          <p:cNvPicPr>
            <a:picLocks noChangeAspect="1"/>
          </p:cNvPicPr>
          <p:nvPr/>
        </p:nvPicPr>
        <p:blipFill>
          <a:blip r:embed="rId4"/>
          <a:stretch>
            <a:fillRect/>
          </a:stretch>
        </p:blipFill>
        <p:spPr>
          <a:xfrm flipH="1">
            <a:off x="1099867" y="5821511"/>
            <a:ext cx="343619" cy="343619"/>
          </a:xfrm>
          <a:prstGeom prst="rect">
            <a:avLst/>
          </a:prstGeom>
        </p:spPr>
      </p:pic>
    </p:spTree>
    <p:extLst>
      <p:ext uri="{BB962C8B-B14F-4D97-AF65-F5344CB8AC3E}">
        <p14:creationId xmlns:p14="http://schemas.microsoft.com/office/powerpoint/2010/main" val="208207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52</a:t>
            </a:fld>
            <a:endParaRPr lang="en-US" dirty="0"/>
          </a:p>
        </p:txBody>
      </p:sp>
      <p:sp>
        <p:nvSpPr>
          <p:cNvPr id="12" name="TextBox 11"/>
          <p:cNvSpPr txBox="1"/>
          <p:nvPr/>
        </p:nvSpPr>
        <p:spPr>
          <a:xfrm>
            <a:off x="212520" y="872155"/>
            <a:ext cx="11049449" cy="5770811"/>
          </a:xfrm>
          <a:prstGeom prst="rect">
            <a:avLst/>
          </a:prstGeom>
          <a:noFill/>
        </p:spPr>
        <p:txBody>
          <a:bodyPr wrap="square" rtlCol="0">
            <a:spAutoFit/>
          </a:bodyPr>
          <a:lstStyle/>
          <a:p>
            <a:pPr>
              <a:spcBef>
                <a:spcPts val="600"/>
              </a:spcBef>
            </a:pPr>
            <a:r>
              <a:rPr lang="en-US" sz="2000" b="1" dirty="0" smtClean="0">
                <a:latin typeface="+mj-lt"/>
              </a:rPr>
              <a:t>Workshops</a:t>
            </a:r>
            <a:endParaRPr lang="en-US" b="1" dirty="0" smtClean="0">
              <a:latin typeface="+mj-lt"/>
            </a:endParaRPr>
          </a:p>
          <a:p>
            <a:pPr>
              <a:spcBef>
                <a:spcPts val="600"/>
              </a:spcBef>
            </a:pPr>
            <a:endParaRPr lang="en-US" b="1" dirty="0" smtClean="0">
              <a:latin typeface="+mj-lt"/>
            </a:endParaRP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What's up LOD Cloud - Observing The State of Linked Open Data Cloud Metadata. In 2nd Workshop on Linked Data Quality (LDQ), May 2015, </a:t>
            </a:r>
            <a:r>
              <a:rPr lang="en-US" dirty="0" err="1">
                <a:latin typeface="+mj-lt"/>
              </a:rPr>
              <a:t>Portoroz</a:t>
            </a:r>
            <a:r>
              <a:rPr lang="en-US" dirty="0">
                <a:latin typeface="+mj-lt"/>
              </a:rPr>
              <a:t>, </a:t>
            </a:r>
            <a:r>
              <a:rPr lang="en-US" dirty="0" smtClean="0">
                <a:latin typeface="+mj-lt"/>
              </a:rPr>
              <a:t>Slovenia</a:t>
            </a:r>
          </a:p>
          <a:p>
            <a:pPr marL="1257300" lvl="2" indent="-342900">
              <a:spcBef>
                <a:spcPts val="600"/>
              </a:spcBef>
              <a:buFont typeface="Arial" charset="0"/>
              <a:buChar char="•"/>
            </a:pPr>
            <a:r>
              <a:rPr lang="en-US" dirty="0"/>
              <a:t>Best paper </a:t>
            </a:r>
            <a:r>
              <a:rPr lang="en-US" dirty="0" smtClean="0"/>
              <a:t>award</a:t>
            </a:r>
            <a:endParaRPr lang="en-US" dirty="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HDL - Towards A Harmonized Dataset Model for Open Data Portals.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An Extensible Framework to Validate and Build Dataset Profiles.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 </a:t>
            </a:r>
            <a:endParaRPr lang="en-US" dirty="0" smtClean="0">
              <a:latin typeface="+mj-lt"/>
            </a:endParaRPr>
          </a:p>
          <a:p>
            <a:pPr marL="1257300" lvl="2" indent="-342900">
              <a:spcBef>
                <a:spcPts val="600"/>
              </a:spcBef>
              <a:buFont typeface="Arial" charset="0"/>
              <a:buChar char="•"/>
            </a:pPr>
            <a:r>
              <a:rPr lang="en-US" b="1" dirty="0" smtClean="0">
                <a:latin typeface="+mj-lt"/>
              </a:rPr>
              <a:t>Best </a:t>
            </a:r>
            <a:r>
              <a:rPr lang="en-US" b="1" dirty="0">
                <a:latin typeface="+mj-lt"/>
              </a:rPr>
              <a:t>paper award</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Data Quality Principles in the Semantic Web. In International Workshop on Data Quality Management and Semantic Technologies (DQMST), July 2012, Palermo, Italy</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Eldad</a:t>
            </a:r>
            <a:r>
              <a:rPr lang="en-US" dirty="0">
                <a:latin typeface="+mj-lt"/>
              </a:rPr>
              <a:t> </a:t>
            </a:r>
            <a:r>
              <a:rPr lang="en-US" dirty="0" err="1">
                <a:latin typeface="+mj-lt"/>
              </a:rPr>
              <a:t>Louw</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t>
            </a:r>
            <a:r>
              <a:rPr lang="en-US" dirty="0" err="1">
                <a:latin typeface="+mj-lt"/>
              </a:rPr>
              <a:t>Corentin</a:t>
            </a:r>
            <a:r>
              <a:rPr lang="en-US" dirty="0">
                <a:latin typeface="+mj-lt"/>
              </a:rPr>
              <a:t> </a:t>
            </a:r>
            <a:r>
              <a:rPr lang="en-US" dirty="0" err="1">
                <a:latin typeface="+mj-lt"/>
              </a:rPr>
              <a:t>Follenfant</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David </a:t>
            </a:r>
            <a:r>
              <a:rPr lang="en-US" dirty="0" err="1">
                <a:latin typeface="+mj-lt"/>
              </a:rPr>
              <a:t>Trastour</a:t>
            </a:r>
            <a:r>
              <a:rPr lang="en-US" dirty="0">
                <a:latin typeface="+mj-lt"/>
              </a:rPr>
              <a:t>: RUBIX: a Framework for Improving Data Integration with Linked Data. In 1st International Workshop on Open Data (WOD), June 2012, Nantes, France.</a:t>
            </a:r>
          </a:p>
          <a:p>
            <a:pPr marL="800100" lvl="1" indent="-342900">
              <a:spcBef>
                <a:spcPts val="600"/>
              </a:spcBef>
              <a:buFont typeface="Arial" charset="0"/>
              <a:buChar char="•"/>
            </a:pPr>
            <a:endParaRPr lang="en-US" dirty="0"/>
          </a:p>
        </p:txBody>
      </p:sp>
      <p:pic>
        <p:nvPicPr>
          <p:cNvPr id="13" name="Picture 12"/>
          <p:cNvPicPr>
            <a:picLocks noChangeAspect="1"/>
          </p:cNvPicPr>
          <p:nvPr/>
        </p:nvPicPr>
        <p:blipFill>
          <a:blip r:embed="rId4"/>
          <a:stretch>
            <a:fillRect/>
          </a:stretch>
        </p:blipFill>
        <p:spPr>
          <a:xfrm flipH="1">
            <a:off x="1077579" y="4419463"/>
            <a:ext cx="343619" cy="343619"/>
          </a:xfrm>
          <a:prstGeom prst="rect">
            <a:avLst/>
          </a:prstGeom>
        </p:spPr>
      </p:pic>
      <p:pic>
        <p:nvPicPr>
          <p:cNvPr id="14" name="Picture 13"/>
          <p:cNvPicPr>
            <a:picLocks noChangeAspect="1"/>
          </p:cNvPicPr>
          <p:nvPr/>
        </p:nvPicPr>
        <p:blipFill>
          <a:blip r:embed="rId4"/>
          <a:stretch>
            <a:fillRect/>
          </a:stretch>
        </p:blipFill>
        <p:spPr>
          <a:xfrm flipH="1">
            <a:off x="1099866" y="2272717"/>
            <a:ext cx="343619" cy="343619"/>
          </a:xfrm>
          <a:prstGeom prst="rect">
            <a:avLst/>
          </a:prstGeom>
        </p:spPr>
      </p:pic>
    </p:spTree>
    <p:extLst>
      <p:ext uri="{BB962C8B-B14F-4D97-AF65-F5344CB8AC3E}">
        <p14:creationId xmlns:p14="http://schemas.microsoft.com/office/powerpoint/2010/main" val="298110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References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53</a:t>
            </a:fld>
            <a:endParaRPr lang="en-US" dirty="0"/>
          </a:p>
        </p:txBody>
      </p:sp>
      <p:sp>
        <p:nvSpPr>
          <p:cNvPr id="12" name="TextBox 11"/>
          <p:cNvSpPr txBox="1"/>
          <p:nvPr/>
        </p:nvSpPr>
        <p:spPr>
          <a:xfrm>
            <a:off x="212520" y="1005719"/>
            <a:ext cx="11478737" cy="4524315"/>
          </a:xfrm>
          <a:prstGeom prst="rect">
            <a:avLst/>
          </a:prstGeom>
          <a:noFill/>
        </p:spPr>
        <p:txBody>
          <a:bodyPr wrap="square" rtlCol="0">
            <a:spAutoFit/>
          </a:bodyPr>
          <a:lstStyle/>
          <a:p>
            <a:pPr marL="342900" indent="-342900">
              <a:buFont typeface="+mj-lt"/>
              <a:buAutoNum type="arabicPeriod"/>
            </a:pPr>
            <a:r>
              <a:rPr lang="en-US" sz="1600" dirty="0">
                <a:latin typeface="+mj-lt"/>
              </a:rPr>
              <a:t>Annika </a:t>
            </a:r>
            <a:r>
              <a:rPr lang="en-US" sz="1600" dirty="0" err="1">
                <a:latin typeface="+mj-lt"/>
              </a:rPr>
              <a:t>Flemming</a:t>
            </a:r>
            <a:r>
              <a:rPr lang="en-US" sz="1600" dirty="0">
                <a:latin typeface="+mj-lt"/>
              </a:rPr>
              <a:t>. </a:t>
            </a:r>
            <a:r>
              <a:rPr lang="en-US" sz="1600" b="1" dirty="0">
                <a:latin typeface="+mj-lt"/>
              </a:rPr>
              <a:t>Quality Characteristics of Linked Data Publishing </a:t>
            </a:r>
            <a:r>
              <a:rPr lang="en-US" sz="1600" b="1" dirty="0" err="1" smtClean="0">
                <a:latin typeface="+mj-lt"/>
              </a:rPr>
              <a:t>Datasources</a:t>
            </a:r>
            <a:r>
              <a:rPr lang="en-US" sz="1600" dirty="0" smtClean="0">
                <a:latin typeface="+mj-lt"/>
              </a:rPr>
              <a:t>. Master's </a:t>
            </a:r>
            <a:r>
              <a:rPr lang="en-US" sz="1600" dirty="0">
                <a:latin typeface="+mj-lt"/>
              </a:rPr>
              <a:t>thesis, Humboldt-</a:t>
            </a:r>
            <a:r>
              <a:rPr lang="en-US" sz="1600" dirty="0" err="1">
                <a:latin typeface="+mj-lt"/>
              </a:rPr>
              <a:t>Universitt</a:t>
            </a:r>
            <a:r>
              <a:rPr lang="en-US" sz="1600" dirty="0">
                <a:latin typeface="+mj-lt"/>
              </a:rPr>
              <a:t> </a:t>
            </a:r>
            <a:r>
              <a:rPr lang="en-US" sz="1600" dirty="0" err="1">
                <a:latin typeface="+mj-lt"/>
              </a:rPr>
              <a:t>zu</a:t>
            </a:r>
            <a:r>
              <a:rPr lang="en-US" sz="1600" dirty="0">
                <a:latin typeface="+mj-lt"/>
              </a:rPr>
              <a:t> Berlin, </a:t>
            </a:r>
            <a:r>
              <a:rPr lang="en-US" sz="1600" dirty="0" smtClean="0">
                <a:latin typeface="+mj-lt"/>
              </a:rPr>
              <a:t>2010</a:t>
            </a:r>
          </a:p>
          <a:p>
            <a:pPr marL="342900" indent="-342900">
              <a:buFont typeface="+mj-lt"/>
              <a:buAutoNum type="arabicPeriod"/>
            </a:pP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dirty="0" err="1">
                <a:latin typeface="+mj-lt"/>
              </a:rPr>
              <a:t>Anisa</a:t>
            </a:r>
            <a:r>
              <a:rPr lang="en-US" sz="1600" dirty="0">
                <a:latin typeface="+mj-lt"/>
              </a:rPr>
              <a:t> </a:t>
            </a:r>
            <a:r>
              <a:rPr lang="en-US" sz="1600" dirty="0" err="1">
                <a:latin typeface="+mj-lt"/>
              </a:rPr>
              <a:t>Rula</a:t>
            </a:r>
            <a:r>
              <a:rPr lang="en-US" sz="1600" dirty="0">
                <a:latin typeface="+mj-lt"/>
              </a:rPr>
              <a:t>, Andrea </a:t>
            </a:r>
            <a:r>
              <a:rPr lang="en-US" sz="1600" dirty="0" err="1">
                <a:latin typeface="+mj-lt"/>
              </a:rPr>
              <a:t>Maurino</a:t>
            </a:r>
            <a:r>
              <a:rPr lang="en-US" sz="1600" dirty="0">
                <a:latin typeface="+mj-lt"/>
              </a:rPr>
              <a:t>, Ricardo </a:t>
            </a:r>
            <a:r>
              <a:rPr lang="en-US" sz="1600" dirty="0" err="1">
                <a:latin typeface="+mj-lt"/>
              </a:rPr>
              <a:t>Pietrobon</a:t>
            </a:r>
            <a:r>
              <a:rPr lang="en-US" sz="1600" dirty="0">
                <a:latin typeface="+mj-lt"/>
              </a:rPr>
              <a:t>, </a:t>
            </a:r>
            <a:r>
              <a:rPr lang="en-US" sz="1600" dirty="0" smtClean="0">
                <a:latin typeface="+mj-lt"/>
              </a:rPr>
              <a:t>Jens Lehmann</a:t>
            </a:r>
            <a:r>
              <a:rPr lang="en-US" sz="1600" dirty="0">
                <a:latin typeface="+mj-lt"/>
              </a:rPr>
              <a:t>, and </a:t>
            </a:r>
            <a:r>
              <a:rPr lang="en-US" sz="1600" dirty="0" smtClean="0">
                <a:latin typeface="+mj-lt"/>
              </a:rPr>
              <a:t>Soren </a:t>
            </a:r>
            <a:r>
              <a:rPr lang="en-US" sz="1600" dirty="0">
                <a:latin typeface="+mj-lt"/>
              </a:rPr>
              <a:t>Auer. </a:t>
            </a:r>
            <a:r>
              <a:rPr lang="en-US" sz="1600" b="1" dirty="0">
                <a:latin typeface="+mj-lt"/>
              </a:rPr>
              <a:t>Quality Assessment Methodologies for Linked </a:t>
            </a:r>
            <a:r>
              <a:rPr lang="en-US" sz="1600" b="1" dirty="0" smtClean="0">
                <a:latin typeface="+mj-lt"/>
              </a:rPr>
              <a:t>Open Data</a:t>
            </a:r>
            <a:r>
              <a:rPr lang="en-US" sz="1600" dirty="0">
                <a:latin typeface="+mj-lt"/>
              </a:rPr>
              <a:t>. Semantic Web Journal, </a:t>
            </a:r>
            <a:r>
              <a:rPr lang="en-US" sz="1600" dirty="0" smtClean="0">
                <a:latin typeface="+mj-lt"/>
              </a:rPr>
              <a:t>2012</a:t>
            </a:r>
          </a:p>
          <a:p>
            <a:pPr marL="342900" indent="-342900">
              <a:buFont typeface="+mj-lt"/>
              <a:buAutoNum type="arabicPeriod"/>
            </a:pPr>
            <a:r>
              <a:rPr lang="en-US" sz="1600" dirty="0">
                <a:latin typeface="+mj-lt"/>
              </a:rPr>
              <a:t>Tim Berners-Lee. </a:t>
            </a:r>
            <a:r>
              <a:rPr lang="en-US" sz="1600" b="1" dirty="0">
                <a:latin typeface="+mj-lt"/>
              </a:rPr>
              <a:t>Linked Data - Design Issues</a:t>
            </a:r>
            <a:r>
              <a:rPr lang="en-US" sz="1600" dirty="0">
                <a:latin typeface="+mj-lt"/>
              </a:rPr>
              <a:t>. W3C Personal Notes, </a:t>
            </a:r>
            <a:r>
              <a:rPr lang="en-US" sz="1600" dirty="0" smtClean="0">
                <a:latin typeface="+mj-lt"/>
              </a:rPr>
              <a:t>2006 </a:t>
            </a:r>
            <a:r>
              <a:rPr lang="en-US" sz="1600" dirty="0" smtClean="0">
                <a:latin typeface="+mj-lt"/>
                <a:hlinkClick r:id="rId4"/>
              </a:rPr>
              <a:t>http</a:t>
            </a:r>
            <a:r>
              <a:rPr lang="en-US" sz="1600" dirty="0">
                <a:latin typeface="+mj-lt"/>
                <a:hlinkClick r:id="rId4"/>
              </a:rPr>
              <a:t>://</a:t>
            </a:r>
            <a:r>
              <a:rPr lang="en-US" sz="1600" dirty="0" smtClean="0">
                <a:latin typeface="+mj-lt"/>
                <a:hlinkClick r:id="rId4"/>
              </a:rPr>
              <a:t>www.w3.org/DesignIssues/LinkedData</a:t>
            </a:r>
            <a:endParaRPr lang="en-US" sz="1600" dirty="0" smtClean="0">
              <a:latin typeface="+mj-lt"/>
            </a:endParaRPr>
          </a:p>
          <a:p>
            <a:pPr marL="342900" indent="-342900">
              <a:buFont typeface="+mj-lt"/>
              <a:buAutoNum type="arabicPeriod"/>
            </a:pPr>
            <a:r>
              <a:rPr lang="en-US" sz="1600" dirty="0" err="1">
                <a:latin typeface="+mj-lt"/>
              </a:rPr>
              <a:t>Dimitris</a:t>
            </a:r>
            <a:r>
              <a:rPr lang="en-US" sz="1600" dirty="0">
                <a:latin typeface="+mj-lt"/>
              </a:rPr>
              <a:t> </a:t>
            </a:r>
            <a:r>
              <a:rPr lang="en-US" sz="1600" dirty="0" err="1">
                <a:latin typeface="+mj-lt"/>
              </a:rPr>
              <a:t>Kontokostas</a:t>
            </a:r>
            <a:r>
              <a:rPr lang="en-US" sz="1600" dirty="0">
                <a:latin typeface="+mj-lt"/>
              </a:rPr>
              <a:t>, </a:t>
            </a:r>
            <a:r>
              <a:rPr lang="en-US" sz="1600" dirty="0" smtClean="0">
                <a:latin typeface="+mj-lt"/>
              </a:rPr>
              <a:t>Patrick </a:t>
            </a:r>
            <a:r>
              <a:rPr lang="en-US" sz="1600" dirty="0" err="1" smtClean="0">
                <a:latin typeface="+mj-lt"/>
              </a:rPr>
              <a:t>Westphal</a:t>
            </a:r>
            <a:r>
              <a:rPr lang="en-US" sz="1600" dirty="0">
                <a:latin typeface="+mj-lt"/>
              </a:rPr>
              <a:t>, </a:t>
            </a:r>
            <a:r>
              <a:rPr lang="en-US" sz="1600" dirty="0" smtClean="0">
                <a:latin typeface="+mj-lt"/>
              </a:rPr>
              <a:t>Soren </a:t>
            </a:r>
            <a:r>
              <a:rPr lang="en-US" sz="1600" dirty="0">
                <a:latin typeface="+mj-lt"/>
              </a:rPr>
              <a:t>Auer, Sebastian Hellmann, </a:t>
            </a:r>
            <a:r>
              <a:rPr lang="en-US" sz="1600" dirty="0" smtClean="0">
                <a:latin typeface="+mj-lt"/>
              </a:rPr>
              <a:t>Jens Lehmann</a:t>
            </a:r>
            <a:r>
              <a:rPr lang="en-US" sz="1600" dirty="0">
                <a:latin typeface="+mj-lt"/>
              </a:rPr>
              <a:t>, Roland </a:t>
            </a:r>
            <a:r>
              <a:rPr lang="en-US" sz="1600" dirty="0" err="1">
                <a:latin typeface="+mj-lt"/>
              </a:rPr>
              <a:t>Cornelissen</a:t>
            </a:r>
            <a:r>
              <a:rPr lang="en-US" sz="1600" dirty="0">
                <a:latin typeface="+mj-lt"/>
              </a:rPr>
              <a:t>, and </a:t>
            </a: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b="1" dirty="0">
                <a:latin typeface="+mj-lt"/>
              </a:rPr>
              <a:t>Test-driven </a:t>
            </a:r>
            <a:r>
              <a:rPr lang="en-US" sz="1600" b="1" dirty="0" smtClean="0">
                <a:latin typeface="+mj-lt"/>
              </a:rPr>
              <a:t>Evaluation of </a:t>
            </a:r>
            <a:r>
              <a:rPr lang="en-US" sz="1600" b="1" dirty="0">
                <a:latin typeface="+mj-lt"/>
              </a:rPr>
              <a:t>Linked Data Quality</a:t>
            </a:r>
            <a:r>
              <a:rPr lang="en-US" sz="1600" dirty="0">
                <a:latin typeface="+mj-lt"/>
              </a:rPr>
              <a:t>. In </a:t>
            </a:r>
            <a:r>
              <a:rPr lang="en-US" sz="1600" dirty="0" smtClean="0">
                <a:latin typeface="+mj-lt"/>
              </a:rPr>
              <a:t>23</a:t>
            </a:r>
            <a:r>
              <a:rPr lang="en-US" sz="1600" baseline="30000" dirty="0" smtClean="0">
                <a:latin typeface="+mj-lt"/>
              </a:rPr>
              <a:t>rd</a:t>
            </a:r>
            <a:r>
              <a:rPr lang="en-US" sz="1600" dirty="0" smtClean="0">
                <a:latin typeface="+mj-lt"/>
              </a:rPr>
              <a:t> International </a:t>
            </a:r>
            <a:r>
              <a:rPr lang="en-US" sz="1600" dirty="0">
                <a:latin typeface="+mj-lt"/>
              </a:rPr>
              <a:t>Conference on World Wide </a:t>
            </a:r>
            <a:r>
              <a:rPr lang="en-US" sz="1600" dirty="0" smtClean="0">
                <a:latin typeface="+mj-lt"/>
              </a:rPr>
              <a:t>Web </a:t>
            </a:r>
            <a:r>
              <a:rPr lang="it-IT" sz="1600" dirty="0" smtClean="0">
                <a:latin typeface="+mj-lt"/>
              </a:rPr>
              <a:t>(WWW'14</a:t>
            </a:r>
            <a:r>
              <a:rPr lang="it-IT" sz="1600" dirty="0">
                <a:latin typeface="+mj-lt"/>
              </a:rPr>
              <a:t>), </a:t>
            </a:r>
            <a:r>
              <a:rPr lang="it-IT" sz="1600" dirty="0" smtClean="0">
                <a:latin typeface="+mj-lt"/>
              </a:rPr>
              <a:t>2014</a:t>
            </a:r>
          </a:p>
          <a:p>
            <a:pPr marL="342900" indent="-342900">
              <a:buFont typeface="+mj-lt"/>
              <a:buAutoNum type="arabicPeriod"/>
            </a:pPr>
            <a:r>
              <a:rPr lang="en-US" sz="1600" dirty="0">
                <a:latin typeface="+mj-lt"/>
              </a:rPr>
              <a:t>Edna </a:t>
            </a:r>
            <a:r>
              <a:rPr lang="en-US" sz="1600" dirty="0" err="1">
                <a:latin typeface="+mj-lt"/>
              </a:rPr>
              <a:t>Ruckhaus</a:t>
            </a:r>
            <a:r>
              <a:rPr lang="en-US" sz="1600" dirty="0">
                <a:latin typeface="+mj-lt"/>
              </a:rPr>
              <a:t>, </a:t>
            </a:r>
            <a:r>
              <a:rPr lang="en-US" sz="1600" dirty="0" err="1">
                <a:latin typeface="+mj-lt"/>
              </a:rPr>
              <a:t>Oriana</a:t>
            </a:r>
            <a:r>
              <a:rPr lang="en-US" sz="1600" dirty="0">
                <a:latin typeface="+mj-lt"/>
              </a:rPr>
              <a:t> </a:t>
            </a:r>
            <a:r>
              <a:rPr lang="en-US" sz="1600" dirty="0" err="1">
                <a:latin typeface="+mj-lt"/>
              </a:rPr>
              <a:t>Baldizan</a:t>
            </a:r>
            <a:r>
              <a:rPr lang="en-US" sz="1600" dirty="0">
                <a:latin typeface="+mj-lt"/>
              </a:rPr>
              <a:t>, and Maria-Esther Vidal. </a:t>
            </a:r>
            <a:r>
              <a:rPr lang="en-US" sz="1600" b="1" dirty="0">
                <a:latin typeface="+mj-lt"/>
              </a:rPr>
              <a:t>Analyzing </a:t>
            </a:r>
            <a:r>
              <a:rPr lang="en-US" sz="1600" b="1" dirty="0" smtClean="0">
                <a:latin typeface="+mj-lt"/>
              </a:rPr>
              <a:t>Linked Data </a:t>
            </a:r>
            <a:r>
              <a:rPr lang="en-US" sz="1600" b="1" dirty="0">
                <a:latin typeface="+mj-lt"/>
              </a:rPr>
              <a:t>Quality with </a:t>
            </a:r>
            <a:r>
              <a:rPr lang="en-US" sz="1600" b="1" dirty="0" err="1">
                <a:latin typeface="+mj-lt"/>
              </a:rPr>
              <a:t>LiQuate</a:t>
            </a:r>
            <a:r>
              <a:rPr lang="en-US" sz="1600" dirty="0">
                <a:latin typeface="+mj-lt"/>
              </a:rPr>
              <a:t>. In 11th European Semantic Web </a:t>
            </a:r>
            <a:r>
              <a:rPr lang="en-US" sz="1600" dirty="0" smtClean="0">
                <a:latin typeface="+mj-lt"/>
              </a:rPr>
              <a:t>Conference </a:t>
            </a:r>
            <a:r>
              <a:rPr lang="pt-BR" sz="1600" dirty="0" smtClean="0">
                <a:latin typeface="+mj-lt"/>
              </a:rPr>
              <a:t>(ESWC</a:t>
            </a:r>
            <a:r>
              <a:rPr lang="pt-BR" sz="1600" dirty="0">
                <a:latin typeface="+mj-lt"/>
              </a:rPr>
              <a:t>), </a:t>
            </a:r>
            <a:r>
              <a:rPr lang="pt-BR" sz="1600" dirty="0" smtClean="0">
                <a:latin typeface="+mj-lt"/>
              </a:rPr>
              <a:t>2014</a:t>
            </a:r>
          </a:p>
          <a:p>
            <a:pPr marL="342900" indent="-342900">
              <a:buFont typeface="+mj-lt"/>
              <a:buAutoNum type="arabicPeriod"/>
            </a:pPr>
            <a:r>
              <a:rPr lang="en-US" sz="1600" dirty="0">
                <a:latin typeface="+mj-lt"/>
              </a:rPr>
              <a:t>Didier </a:t>
            </a:r>
            <a:r>
              <a:rPr lang="en-US" sz="1600" dirty="0" err="1">
                <a:latin typeface="+mj-lt"/>
              </a:rPr>
              <a:t>Cherix</a:t>
            </a:r>
            <a:r>
              <a:rPr lang="en-US" sz="1600" dirty="0">
                <a:latin typeface="+mj-lt"/>
              </a:rPr>
              <a:t>, Ricardo </a:t>
            </a:r>
            <a:r>
              <a:rPr lang="en-US" sz="1600" dirty="0" err="1">
                <a:latin typeface="+mj-lt"/>
              </a:rPr>
              <a:t>Usbeck</a:t>
            </a:r>
            <a:r>
              <a:rPr lang="en-US" sz="1600" dirty="0">
                <a:latin typeface="+mj-lt"/>
              </a:rPr>
              <a:t>, Andreas Both, and Jens Lehmann. </a:t>
            </a:r>
            <a:r>
              <a:rPr lang="en-US" sz="1600" b="1" dirty="0" smtClean="0">
                <a:latin typeface="+mj-lt"/>
              </a:rPr>
              <a:t>CROCUS: Cluster-based </a:t>
            </a:r>
            <a:r>
              <a:rPr lang="en-US" sz="1600" b="1" dirty="0">
                <a:latin typeface="+mj-lt"/>
              </a:rPr>
              <a:t>ontology data cleansing</a:t>
            </a:r>
            <a:r>
              <a:rPr lang="en-US" sz="1600" dirty="0">
                <a:latin typeface="+mj-lt"/>
              </a:rPr>
              <a:t>. In 2nd International Workshop on </a:t>
            </a:r>
            <a:r>
              <a:rPr lang="en-US" sz="1600" dirty="0" smtClean="0">
                <a:latin typeface="+mj-lt"/>
              </a:rPr>
              <a:t>Semantic </a:t>
            </a:r>
            <a:r>
              <a:rPr lang="en-US" sz="1600" dirty="0">
                <a:latin typeface="+mj-lt"/>
              </a:rPr>
              <a:t>Web Enterprise Adoption and Best Practice, </a:t>
            </a:r>
            <a:r>
              <a:rPr lang="en-US" sz="1600" dirty="0" smtClean="0">
                <a:latin typeface="+mj-lt"/>
              </a:rPr>
              <a:t>2014</a:t>
            </a:r>
          </a:p>
          <a:p>
            <a:pPr marL="342900" indent="-342900">
              <a:buFont typeface="+mj-lt"/>
              <a:buAutoNum type="arabicPeriod"/>
            </a:pPr>
            <a:r>
              <a:rPr lang="en-US" sz="1600" dirty="0" err="1">
                <a:latin typeface="+mj-lt"/>
              </a:rPr>
              <a:t>Ziawasch</a:t>
            </a:r>
            <a:r>
              <a:rPr lang="en-US" sz="1600" dirty="0">
                <a:latin typeface="+mj-lt"/>
              </a:rPr>
              <a:t> </a:t>
            </a:r>
            <a:r>
              <a:rPr lang="en-US" sz="1600" dirty="0" err="1">
                <a:latin typeface="+mj-lt"/>
              </a:rPr>
              <a:t>Abedjan</a:t>
            </a:r>
            <a:r>
              <a:rPr lang="en-US" sz="1600" dirty="0">
                <a:latin typeface="+mj-lt"/>
              </a:rPr>
              <a:t>, Tony </a:t>
            </a:r>
            <a:r>
              <a:rPr lang="en-US" sz="1600" dirty="0" err="1">
                <a:latin typeface="+mj-lt"/>
              </a:rPr>
              <a:t>Gruetze</a:t>
            </a:r>
            <a:r>
              <a:rPr lang="en-US" sz="1600" dirty="0">
                <a:latin typeface="+mj-lt"/>
              </a:rPr>
              <a:t>, </a:t>
            </a:r>
            <a:r>
              <a:rPr lang="en-US" sz="1600" dirty="0" err="1">
                <a:latin typeface="+mj-lt"/>
              </a:rPr>
              <a:t>Anja</a:t>
            </a:r>
            <a:r>
              <a:rPr lang="en-US" sz="1600" dirty="0">
                <a:latin typeface="+mj-lt"/>
              </a:rPr>
              <a:t> </a:t>
            </a:r>
            <a:r>
              <a:rPr lang="en-US" sz="1600" dirty="0" err="1">
                <a:latin typeface="+mj-lt"/>
              </a:rPr>
              <a:t>Jentzsch</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Profiling </a:t>
            </a:r>
            <a:r>
              <a:rPr lang="en-US" sz="1600" b="1" dirty="0">
                <a:latin typeface="+mj-lt"/>
              </a:rPr>
              <a:t>and mining RDF data with </a:t>
            </a:r>
            <a:r>
              <a:rPr lang="en-US" sz="1600" b="1" dirty="0" err="1">
                <a:latin typeface="+mj-lt"/>
              </a:rPr>
              <a:t>ProLOD</a:t>
            </a:r>
            <a:r>
              <a:rPr lang="en-US" sz="1600" b="1" dirty="0">
                <a:latin typeface="+mj-lt"/>
              </a:rPr>
              <a:t>++.</a:t>
            </a:r>
            <a:r>
              <a:rPr lang="en-US" sz="1600" dirty="0">
                <a:latin typeface="+mj-lt"/>
              </a:rPr>
              <a:t> In 30th IEEE </a:t>
            </a:r>
            <a:r>
              <a:rPr lang="en-US" sz="1600" dirty="0" smtClean="0">
                <a:latin typeface="+mj-lt"/>
              </a:rPr>
              <a:t>International Conference </a:t>
            </a:r>
            <a:r>
              <a:rPr lang="en-US" sz="1600" dirty="0">
                <a:latin typeface="+mj-lt"/>
              </a:rPr>
              <a:t>on Data Engineering (ICDE</a:t>
            </a:r>
            <a:r>
              <a:rPr lang="en-US" sz="1600" dirty="0" smtClean="0">
                <a:latin typeface="+mj-lt"/>
              </a:rPr>
              <a:t>)</a:t>
            </a:r>
          </a:p>
          <a:p>
            <a:pPr marL="342900" indent="-342900">
              <a:buFont typeface="+mj-lt"/>
              <a:buAutoNum type="arabicPeriod"/>
            </a:pPr>
            <a:r>
              <a:rPr lang="en-US" sz="1600" dirty="0" err="1">
                <a:latin typeface="+mj-lt"/>
              </a:rPr>
              <a:t>Eetu</a:t>
            </a:r>
            <a:r>
              <a:rPr lang="en-US" sz="1600" dirty="0">
                <a:latin typeface="+mj-lt"/>
              </a:rPr>
              <a:t> </a:t>
            </a:r>
            <a:r>
              <a:rPr lang="en-US" sz="1600" dirty="0" err="1" smtClean="0">
                <a:latin typeface="+mj-lt"/>
              </a:rPr>
              <a:t>Makela</a:t>
            </a:r>
            <a:r>
              <a:rPr lang="en-US" sz="1600" dirty="0">
                <a:latin typeface="+mj-lt"/>
              </a:rPr>
              <a:t>. </a:t>
            </a:r>
            <a:r>
              <a:rPr lang="en-US" sz="1600" b="1" dirty="0">
                <a:latin typeface="+mj-lt"/>
              </a:rPr>
              <a:t>Aether - Generating and Viewing Extended </a:t>
            </a:r>
            <a:r>
              <a:rPr lang="en-US" sz="1600" b="1" dirty="0" err="1">
                <a:latin typeface="+mj-lt"/>
              </a:rPr>
              <a:t>VoID</a:t>
            </a:r>
            <a:r>
              <a:rPr lang="en-US" sz="1600" b="1" dirty="0">
                <a:latin typeface="+mj-lt"/>
              </a:rPr>
              <a:t> </a:t>
            </a:r>
            <a:r>
              <a:rPr lang="en-US" sz="1600" b="1" dirty="0" smtClean="0">
                <a:latin typeface="+mj-lt"/>
              </a:rPr>
              <a:t>Statistical Descriptions </a:t>
            </a:r>
            <a:r>
              <a:rPr lang="en-US" sz="1600" b="1" dirty="0">
                <a:latin typeface="+mj-lt"/>
              </a:rPr>
              <a:t>of RDF Datasets</a:t>
            </a:r>
            <a:r>
              <a:rPr lang="en-US" sz="1600" dirty="0">
                <a:latin typeface="+mj-lt"/>
              </a:rPr>
              <a:t>. In 11th European Semantic Web </a:t>
            </a:r>
            <a:r>
              <a:rPr lang="en-US" sz="1600" dirty="0" smtClean="0">
                <a:latin typeface="+mj-lt"/>
              </a:rPr>
              <a:t>Conference (ESWC</a:t>
            </a:r>
            <a:r>
              <a:rPr lang="en-US" sz="1600" dirty="0">
                <a:latin typeface="+mj-lt"/>
              </a:rPr>
              <a:t>), Demo Track, Heraklion, Greece, </a:t>
            </a:r>
            <a:r>
              <a:rPr lang="en-US" sz="1600" dirty="0" smtClean="0">
                <a:latin typeface="+mj-lt"/>
              </a:rPr>
              <a:t>2014</a:t>
            </a:r>
          </a:p>
          <a:p>
            <a:pPr marL="342900" indent="-342900">
              <a:buFont typeface="+mj-lt"/>
              <a:buAutoNum type="arabicPeriod"/>
            </a:pPr>
            <a:r>
              <a:rPr lang="en-US" sz="1600" dirty="0" err="1">
                <a:latin typeface="+mj-lt"/>
              </a:rPr>
              <a:t>Christoph</a:t>
            </a:r>
            <a:r>
              <a:rPr lang="en-US" sz="1600" dirty="0">
                <a:latin typeface="+mj-lt"/>
              </a:rPr>
              <a:t> </a:t>
            </a:r>
            <a:r>
              <a:rPr lang="en-US" sz="1600" dirty="0" err="1" smtClean="0">
                <a:latin typeface="+mj-lt"/>
              </a:rPr>
              <a:t>Bohm</a:t>
            </a:r>
            <a:r>
              <a:rPr lang="en-US" sz="1600" dirty="0">
                <a:latin typeface="+mj-lt"/>
              </a:rPr>
              <a:t>, </a:t>
            </a:r>
            <a:r>
              <a:rPr lang="en-US" sz="1600" dirty="0" err="1">
                <a:latin typeface="+mj-lt"/>
              </a:rPr>
              <a:t>Gjergji</a:t>
            </a:r>
            <a:r>
              <a:rPr lang="en-US" sz="1600" dirty="0">
                <a:latin typeface="+mj-lt"/>
              </a:rPr>
              <a:t> </a:t>
            </a:r>
            <a:r>
              <a:rPr lang="en-US" sz="1600" dirty="0" err="1">
                <a:latin typeface="+mj-lt"/>
              </a:rPr>
              <a:t>Kasneci</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Latent Topics in Graph structured Data</a:t>
            </a:r>
            <a:r>
              <a:rPr lang="en-US" sz="1600" dirty="0" smtClean="0">
                <a:latin typeface="+mj-lt"/>
              </a:rPr>
              <a:t>. </a:t>
            </a:r>
            <a:r>
              <a:rPr lang="en-US" sz="1600" dirty="0">
                <a:latin typeface="+mj-lt"/>
              </a:rPr>
              <a:t>In 21st ACM International Conference on Information </a:t>
            </a:r>
            <a:r>
              <a:rPr lang="en-US" sz="1600" dirty="0" smtClean="0">
                <a:latin typeface="+mj-lt"/>
              </a:rPr>
              <a:t>and Knowledge </a:t>
            </a:r>
            <a:r>
              <a:rPr lang="en-US" sz="1600" dirty="0">
                <a:latin typeface="+mj-lt"/>
              </a:rPr>
              <a:t>Management (CIKM</a:t>
            </a:r>
            <a:r>
              <a:rPr lang="en-US" sz="1600" dirty="0" smtClean="0">
                <a:latin typeface="+mj-lt"/>
              </a:rPr>
              <a:t>)</a:t>
            </a:r>
          </a:p>
          <a:p>
            <a:pPr marL="342900" indent="-342900">
              <a:buFont typeface="+mj-lt"/>
              <a:buAutoNum type="arabicPeriod"/>
            </a:pPr>
            <a:r>
              <a:rPr lang="en-US" sz="1600" dirty="0" err="1">
                <a:latin typeface="+mj-lt"/>
              </a:rPr>
              <a:t>Besnik</a:t>
            </a:r>
            <a:r>
              <a:rPr lang="en-US" sz="1600" dirty="0">
                <a:latin typeface="+mj-lt"/>
              </a:rPr>
              <a:t> </a:t>
            </a:r>
            <a:r>
              <a:rPr lang="en-US" sz="1600" dirty="0" err="1">
                <a:latin typeface="+mj-lt"/>
              </a:rPr>
              <a:t>Fetahu</a:t>
            </a:r>
            <a:r>
              <a:rPr lang="en-US" sz="1600" dirty="0">
                <a:latin typeface="+mj-lt"/>
              </a:rPr>
              <a:t>, Stefan </a:t>
            </a:r>
            <a:r>
              <a:rPr lang="en-US" sz="1600" dirty="0" err="1">
                <a:latin typeface="+mj-lt"/>
              </a:rPr>
              <a:t>Dietze</a:t>
            </a:r>
            <a:r>
              <a:rPr lang="en-US" sz="1600" dirty="0">
                <a:latin typeface="+mj-lt"/>
              </a:rPr>
              <a:t>, Bernardo Pereira </a:t>
            </a:r>
            <a:r>
              <a:rPr lang="en-US" sz="1600" dirty="0" err="1">
                <a:latin typeface="+mj-lt"/>
              </a:rPr>
              <a:t>Nunes</a:t>
            </a:r>
            <a:r>
              <a:rPr lang="en-US" sz="1600" dirty="0">
                <a:latin typeface="+mj-lt"/>
              </a:rPr>
              <a:t>, Marco </a:t>
            </a:r>
            <a:r>
              <a:rPr lang="en-US" sz="1600" dirty="0" smtClean="0">
                <a:latin typeface="+mj-lt"/>
              </a:rPr>
              <a:t>Antonio Casanova</a:t>
            </a:r>
            <a:r>
              <a:rPr lang="en-US" sz="1600" dirty="0">
                <a:latin typeface="+mj-lt"/>
              </a:rPr>
              <a:t>, </a:t>
            </a:r>
            <a:r>
              <a:rPr lang="en-US" sz="1600" dirty="0" err="1">
                <a:latin typeface="+mj-lt"/>
              </a:rPr>
              <a:t>Davide</a:t>
            </a:r>
            <a:r>
              <a:rPr lang="en-US" sz="1600" dirty="0">
                <a:latin typeface="+mj-lt"/>
              </a:rPr>
              <a:t> </a:t>
            </a:r>
            <a:r>
              <a:rPr lang="en-US" sz="1600" dirty="0" err="1">
                <a:latin typeface="+mj-lt"/>
              </a:rPr>
              <a:t>Taibi</a:t>
            </a:r>
            <a:r>
              <a:rPr lang="en-US" sz="1600" dirty="0">
                <a:latin typeface="+mj-lt"/>
              </a:rPr>
              <a:t>, and Wolfgang </a:t>
            </a:r>
            <a:r>
              <a:rPr lang="en-US" sz="1600" dirty="0" err="1">
                <a:latin typeface="+mj-lt"/>
              </a:rPr>
              <a:t>Nejdl</a:t>
            </a:r>
            <a:r>
              <a:rPr lang="en-US" sz="1600" dirty="0">
                <a:latin typeface="+mj-lt"/>
              </a:rPr>
              <a:t>. </a:t>
            </a:r>
            <a:r>
              <a:rPr lang="en-US" sz="1600" b="1" dirty="0">
                <a:latin typeface="+mj-lt"/>
              </a:rPr>
              <a:t>A Scalable Approach for </a:t>
            </a:r>
            <a:r>
              <a:rPr lang="en-US" sz="1600" b="1" dirty="0" smtClean="0">
                <a:latin typeface="+mj-lt"/>
              </a:rPr>
              <a:t>Efficiently </a:t>
            </a:r>
            <a:r>
              <a:rPr lang="en-US" sz="1600" b="1" dirty="0">
                <a:latin typeface="+mj-lt"/>
              </a:rPr>
              <a:t>Generating Structured Dataset Topic </a:t>
            </a:r>
            <a:r>
              <a:rPr lang="en-US" sz="1600" b="1" dirty="0" smtClean="0">
                <a:latin typeface="+mj-lt"/>
              </a:rPr>
              <a:t>Profiles</a:t>
            </a:r>
            <a:r>
              <a:rPr lang="en-US" sz="1600" dirty="0">
                <a:latin typeface="+mj-lt"/>
              </a:rPr>
              <a:t>. In 11th European </a:t>
            </a:r>
            <a:r>
              <a:rPr lang="en-US" sz="1600" dirty="0" smtClean="0">
                <a:latin typeface="+mj-lt"/>
              </a:rPr>
              <a:t>Semantic </a:t>
            </a:r>
            <a:r>
              <a:rPr lang="en-US" sz="1600" dirty="0">
                <a:latin typeface="+mj-lt"/>
              </a:rPr>
              <a:t>Web Conference (ESWC), </a:t>
            </a:r>
            <a:r>
              <a:rPr lang="en-US" sz="1600" dirty="0" smtClean="0">
                <a:latin typeface="+mj-lt"/>
              </a:rPr>
              <a:t>2014</a:t>
            </a:r>
            <a:endParaRPr lang="en-US" sz="1600" dirty="0">
              <a:latin typeface="+mj-lt"/>
            </a:endParaRPr>
          </a:p>
        </p:txBody>
      </p:sp>
    </p:spTree>
    <p:extLst>
      <p:ext uri="{BB962C8B-B14F-4D97-AF65-F5344CB8AC3E}">
        <p14:creationId xmlns:p14="http://schemas.microsoft.com/office/powerpoint/2010/main" val="19430323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54</a:t>
            </a:fld>
            <a:endParaRPr lang="en-US" dirty="0"/>
          </a:p>
        </p:txBody>
      </p:sp>
      <p:grpSp>
        <p:nvGrpSpPr>
          <p:cNvPr id="3" name="Group 2"/>
          <p:cNvGrpSpPr/>
          <p:nvPr/>
        </p:nvGrpSpPr>
        <p:grpSpPr>
          <a:xfrm>
            <a:off x="0" y="6322646"/>
            <a:ext cx="12192000" cy="563982"/>
            <a:chOff x="0" y="6322646"/>
            <a:chExt cx="12192000" cy="563982"/>
          </a:xfrm>
        </p:grpSpPr>
        <p:sp>
          <p:nvSpPr>
            <p:cNvPr id="4" name="Rectangle 3"/>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6" name="TextBox 5"/>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7" name="Rectangle 6"/>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516796" y="439073"/>
            <a:ext cx="9105499" cy="1754326"/>
          </a:xfrm>
          <a:prstGeom prst="rect">
            <a:avLst/>
          </a:prstGeom>
          <a:noFill/>
        </p:spPr>
        <p:txBody>
          <a:bodyPr wrap="square" rtlCol="0">
            <a:spAutoFit/>
          </a:bodyPr>
          <a:lstStyle/>
          <a:p>
            <a:pPr algn="ctr"/>
            <a:r>
              <a:rPr lang="en-US" sz="5400" dirty="0" smtClean="0">
                <a:latin typeface="+mj-lt"/>
                <a:ea typeface="Andale Mono" charset="0"/>
                <a:cs typeface="Andale Mono" charset="0"/>
              </a:rPr>
              <a:t>THANK YOU</a:t>
            </a:r>
          </a:p>
          <a:p>
            <a:pPr algn="ctr"/>
            <a:endParaRPr lang="en-US" sz="5400" dirty="0" smtClean="0">
              <a:latin typeface="+mj-lt"/>
              <a:ea typeface="Andale Mono" charset="0"/>
              <a:cs typeface="Andale Mono" charset="0"/>
            </a:endParaRPr>
          </a:p>
        </p:txBody>
      </p:sp>
      <p:grpSp>
        <p:nvGrpSpPr>
          <p:cNvPr id="9" name="Group 8"/>
          <p:cNvGrpSpPr/>
          <p:nvPr/>
        </p:nvGrpSpPr>
        <p:grpSpPr>
          <a:xfrm>
            <a:off x="123524" y="3289636"/>
            <a:ext cx="4440402" cy="2385268"/>
            <a:chOff x="123524" y="3289636"/>
            <a:chExt cx="4440402" cy="2385268"/>
          </a:xfrm>
        </p:grpSpPr>
        <p:sp>
          <p:nvSpPr>
            <p:cNvPr id="12" name="TextBox 11"/>
            <p:cNvSpPr txBox="1"/>
            <p:nvPr/>
          </p:nvSpPr>
          <p:spPr>
            <a:xfrm>
              <a:off x="519229" y="3289636"/>
              <a:ext cx="4044697" cy="2385268"/>
            </a:xfrm>
            <a:prstGeom prst="rect">
              <a:avLst/>
            </a:prstGeom>
            <a:noFill/>
          </p:spPr>
          <p:txBody>
            <a:bodyPr wrap="none" rtlCol="0">
              <a:spAutoFit/>
            </a:bodyPr>
            <a:lstStyle/>
            <a:p>
              <a:r>
                <a:rPr lang="en-US" sz="3200" dirty="0" smtClean="0">
                  <a:latin typeface="+mj-lt"/>
                  <a:ea typeface="Andale Mono" charset="0"/>
                  <a:cs typeface="Andale Mono" charset="0"/>
                </a:rPr>
                <a:t>Ahmad Assaf</a:t>
              </a:r>
            </a:p>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3"/>
                </a:rPr>
                <a:t>http://ahmadassaf.com/</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4"/>
                </a:rPr>
                <a:t>@</a:t>
              </a:r>
              <a:r>
                <a:rPr lang="en-US" dirty="0" err="1" smtClean="0">
                  <a:latin typeface="Andale Mono" charset="0"/>
                  <a:ea typeface="Andale Mono" charset="0"/>
                  <a:cs typeface="Andale Mono" charset="0"/>
                  <a:hlinkClick r:id="rId4"/>
                </a:rPr>
                <a:t>ahmadaassaf</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5"/>
                </a:rPr>
                <a:t>http://</a:t>
              </a:r>
              <a:r>
                <a:rPr lang="en-US" dirty="0" err="1" smtClean="0">
                  <a:latin typeface="Andale Mono" charset="0"/>
                  <a:ea typeface="Andale Mono" charset="0"/>
                  <a:cs typeface="Andale Mono" charset="0"/>
                  <a:hlinkClick r:id="rId5"/>
                </a:rPr>
                <a:t>github.com</a:t>
              </a:r>
              <a:r>
                <a:rPr lang="en-US" dirty="0" smtClean="0">
                  <a:latin typeface="Andale Mono" charset="0"/>
                  <a:ea typeface="Andale Mono" charset="0"/>
                  <a:cs typeface="Andale Mono" charset="0"/>
                  <a:hlinkClick r:id="rId5"/>
                </a:rPr>
                <a:t>/</a:t>
              </a:r>
              <a:r>
                <a:rPr lang="en-US" dirty="0" err="1" smtClean="0">
                  <a:latin typeface="Andale Mono" charset="0"/>
                  <a:ea typeface="Andale Mono" charset="0"/>
                  <a:cs typeface="Andale Mono" charset="0"/>
                  <a:hlinkClick r:id="rId5"/>
                </a:rPr>
                <a:t>ahmadassaf</a:t>
              </a:r>
              <a:endParaRPr lang="en-US" dirty="0">
                <a:latin typeface="Andale Mono" charset="0"/>
                <a:ea typeface="Andale Mono" charset="0"/>
                <a:cs typeface="Andale Mono" charset="0"/>
              </a:endParaRP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1811" y="4877913"/>
              <a:ext cx="260417" cy="260417"/>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V="1">
              <a:off x="185553" y="4482270"/>
              <a:ext cx="257786" cy="257786"/>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524" y="5266167"/>
              <a:ext cx="395705" cy="395705"/>
            </a:xfrm>
            <a:prstGeom prst="rect">
              <a:avLst/>
            </a:prstGeom>
          </p:spPr>
        </p:pic>
      </p:grpSp>
      <p:cxnSp>
        <p:nvCxnSpPr>
          <p:cNvPr id="16" name="Straight Connector 15"/>
          <p:cNvCxnSpPr/>
          <p:nvPr/>
        </p:nvCxnSpPr>
        <p:spPr>
          <a:xfrm>
            <a:off x="3528204" y="1794294"/>
            <a:ext cx="5486400" cy="6038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0" y="6328851"/>
            <a:ext cx="12192000" cy="527540"/>
            <a:chOff x="0" y="6328851"/>
            <a:chExt cx="12192000" cy="527540"/>
          </a:xfrm>
        </p:grpSpPr>
        <p:sp>
          <p:nvSpPr>
            <p:cNvPr id="20" name="TextBox 19"/>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21" name="Rectangle 20"/>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Tree>
    <p:extLst>
      <p:ext uri="{BB962C8B-B14F-4D97-AF65-F5344CB8AC3E}">
        <p14:creationId xmlns:p14="http://schemas.microsoft.com/office/powerpoint/2010/main" val="21151154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 Portal Identification | step (</a:t>
              </a:r>
              <a:r>
                <a:rPr lang="en-US" sz="3200" b="1" dirty="0">
                  <a:latin typeface="+mj-lt"/>
                </a:rPr>
                <a:t>I</a:t>
              </a:r>
              <a:r>
                <a:rPr lang="en-US" sz="3200" b="1" dirty="0" smtClean="0">
                  <a:latin typeface="+mj-lt"/>
                </a:rPr>
                <a:t>)</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4524315"/>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Roomba is extensible to any data portal exposing its functionalities via an external accessible API</a:t>
            </a:r>
          </a:p>
          <a:p>
            <a:pPr marL="285750" indent="-285750">
              <a:lnSpc>
                <a:spcPct val="150000"/>
              </a:lnSpc>
              <a:buFont typeface="Wingdings" charset="2"/>
              <a:buChar char="§"/>
            </a:pPr>
            <a:r>
              <a:rPr lang="en-US" sz="2400" dirty="0" smtClean="0">
                <a:latin typeface="+mj-lt"/>
              </a:rPr>
              <a:t>This process is important in order to identify the underlying data model</a:t>
            </a:r>
          </a:p>
          <a:p>
            <a:pPr marL="285750" indent="-285750">
              <a:lnSpc>
                <a:spcPct val="150000"/>
              </a:lnSpc>
              <a:buFont typeface="Wingdings" charset="2"/>
              <a:buChar char="§"/>
            </a:pPr>
            <a:r>
              <a:rPr lang="en-US" sz="2400" dirty="0" smtClean="0">
                <a:latin typeface="+mj-lt"/>
              </a:rPr>
              <a:t>We apply various methods for the portal identification process:</a:t>
            </a:r>
          </a:p>
          <a:p>
            <a:pPr marL="742950" lvl="1" indent="-285750">
              <a:lnSpc>
                <a:spcPct val="150000"/>
              </a:lnSpc>
              <a:buFont typeface="Wingdings" charset="2"/>
              <a:buChar char="§"/>
            </a:pPr>
            <a:r>
              <a:rPr lang="en-US" sz="2400" dirty="0" smtClean="0">
                <a:latin typeface="+mj-lt"/>
              </a:rPr>
              <a:t>URL inspection</a:t>
            </a:r>
          </a:p>
          <a:p>
            <a:pPr marL="742950" lvl="1" indent="-285750">
              <a:lnSpc>
                <a:spcPct val="150000"/>
              </a:lnSpc>
              <a:buFont typeface="Wingdings" charset="2"/>
              <a:buChar char="§"/>
            </a:pPr>
            <a:r>
              <a:rPr lang="en-US" sz="2400" dirty="0" smtClean="0">
                <a:latin typeface="+mj-lt"/>
              </a:rPr>
              <a:t>Meta tags inspection</a:t>
            </a:r>
          </a:p>
          <a:p>
            <a:pPr marL="742950" lvl="1" indent="-285750">
              <a:lnSpc>
                <a:spcPct val="150000"/>
              </a:lnSpc>
              <a:buFont typeface="Wingdings" charset="2"/>
              <a:buChar char="§"/>
            </a:pPr>
            <a:r>
              <a:rPr lang="en-US" sz="2400" dirty="0" smtClean="0">
                <a:latin typeface="+mj-lt"/>
              </a:rPr>
              <a:t>Document Object Model (DOM) inspection</a:t>
            </a:r>
          </a:p>
          <a:p>
            <a:pPr marL="742950" lvl="1" indent="-285750">
              <a:lnSpc>
                <a:spcPct val="150000"/>
              </a:lnSpc>
              <a:buFont typeface="Wingdings" charset="2"/>
              <a:buChar char="§"/>
            </a:pPr>
            <a:r>
              <a:rPr lang="en-US" sz="2400" dirty="0" smtClean="0">
                <a:latin typeface="+mj-lt"/>
              </a:rPr>
              <a:t>API query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55</a:t>
            </a:fld>
            <a:endParaRPr lang="en-US" dirty="0">
              <a:latin typeface="+mj-lt"/>
            </a:endParaRPr>
          </a:p>
        </p:txBody>
      </p:sp>
    </p:spTree>
    <p:extLst>
      <p:ext uri="{BB962C8B-B14F-4D97-AF65-F5344CB8AC3E}">
        <p14:creationId xmlns:p14="http://schemas.microsoft.com/office/powerpoint/2010/main" val="936105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Instance and Resource Extraction | steps (II,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828075"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metadata should contain information about the resources associated with the dataset </a:t>
            </a:r>
          </a:p>
          <a:p>
            <a:pPr marL="285750" indent="-285750">
              <a:lnSpc>
                <a:spcPct val="150000"/>
              </a:lnSpc>
              <a:buFont typeface="Wingdings" charset="2"/>
              <a:buChar char="§"/>
            </a:pPr>
            <a:r>
              <a:rPr lang="en-US" sz="2400" dirty="0" smtClean="0">
                <a:latin typeface="+mj-lt"/>
              </a:rPr>
              <a:t>Before extracting the resource instance(s), Roomba performs:</a:t>
            </a:r>
          </a:p>
          <a:p>
            <a:pPr marL="742950" lvl="1" indent="-285750">
              <a:lnSpc>
                <a:spcPct val="150000"/>
              </a:lnSpc>
              <a:buFont typeface="Wingdings" charset="2"/>
              <a:buChar char="§"/>
            </a:pPr>
            <a:r>
              <a:rPr lang="en-US" sz="2400" dirty="0" smtClean="0">
                <a:latin typeface="+mj-lt"/>
              </a:rPr>
              <a:t>Resource metadata validation: Checking the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HTTP</a:t>
            </a:r>
            <a:r>
              <a:rPr lang="en-US" dirty="0" smtClean="0">
                <a:latin typeface="+mj-lt"/>
              </a:rPr>
              <a:t> </a:t>
            </a:r>
            <a:r>
              <a:rPr lang="en-US" sz="2400" dirty="0" smtClean="0">
                <a:latin typeface="+mj-lt"/>
              </a:rPr>
              <a:t>request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HEAD</a:t>
            </a:r>
            <a:r>
              <a:rPr lang="en-US" dirty="0" smtClean="0">
                <a:latin typeface="+mj-lt"/>
              </a:rPr>
              <a:t> </a:t>
            </a:r>
            <a:r>
              <a:rPr lang="en-US" sz="2400" dirty="0" smtClean="0">
                <a:latin typeface="+mj-lt"/>
              </a:rPr>
              <a:t>information</a:t>
            </a:r>
          </a:p>
          <a:p>
            <a:pPr marL="742950" lvl="1" indent="-285750">
              <a:lnSpc>
                <a:spcPct val="150000"/>
              </a:lnSpc>
              <a:buFont typeface="Wingdings" charset="2"/>
              <a:buChar char="§"/>
            </a:pPr>
            <a:r>
              <a:rPr lang="en-US" sz="2400" dirty="0" smtClean="0">
                <a:latin typeface="+mj-lt"/>
              </a:rPr>
              <a:t>Format Validation: Validate resource formats against a linter or a validator e.g. node-csv for CSV files or n3 for N3 and Turtle RDF serializations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56</a:t>
            </a:fld>
            <a:endParaRPr lang="en-US" dirty="0">
              <a:latin typeface="+mj-lt"/>
            </a:endParaRPr>
          </a:p>
        </p:txBody>
      </p:sp>
    </p:spTree>
    <p:extLst>
      <p:ext uri="{BB962C8B-B14F-4D97-AF65-F5344CB8AC3E}">
        <p14:creationId xmlns:p14="http://schemas.microsoft.com/office/powerpoint/2010/main" val="13551397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Instance </a:t>
              </a:r>
              <a:r>
                <a:rPr lang="en-US" sz="3200" b="1" dirty="0">
                  <a:latin typeface="+mj-lt"/>
                </a:rPr>
                <a:t>and Resource </a:t>
              </a:r>
              <a:r>
                <a:rPr lang="en-US" sz="3200" b="1" dirty="0" smtClean="0">
                  <a:latin typeface="+mj-lt"/>
                </a:rPr>
                <a:t>Extraction – Sampling | step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555601"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Certain datasets contain large amounts of resources. </a:t>
            </a:r>
          </a:p>
          <a:p>
            <a:pPr marL="285750" indent="-285750">
              <a:lnSpc>
                <a:spcPct val="150000"/>
              </a:lnSpc>
              <a:buFont typeface="Wingdings" charset="2"/>
              <a:buChar char="§"/>
            </a:pPr>
            <a:r>
              <a:rPr lang="en-US" sz="2400" dirty="0" smtClean="0">
                <a:latin typeface="+mj-lt"/>
              </a:rPr>
              <a:t>A sampler method is introduced to execute various strategies:</a:t>
            </a:r>
          </a:p>
          <a:p>
            <a:pPr marL="742950" lvl="1" indent="-285750">
              <a:lnSpc>
                <a:spcPct val="150000"/>
              </a:lnSpc>
              <a:buFont typeface="Wingdings" charset="2"/>
              <a:buChar char="§"/>
            </a:pPr>
            <a:r>
              <a:rPr lang="en-US" sz="2400" b="1" dirty="0" smtClean="0">
                <a:latin typeface="+mj-lt"/>
              </a:rPr>
              <a:t>Random Sampling</a:t>
            </a:r>
            <a:r>
              <a:rPr lang="en-US" sz="2400" dirty="0" smtClean="0">
                <a:latin typeface="+mj-lt"/>
              </a:rPr>
              <a:t>: Randomly select resources</a:t>
            </a:r>
          </a:p>
          <a:p>
            <a:pPr marL="742950" lvl="1" indent="-285750">
              <a:lnSpc>
                <a:spcPct val="150000"/>
              </a:lnSpc>
              <a:buFont typeface="Wingdings" charset="2"/>
              <a:buChar char="§"/>
            </a:pPr>
            <a:r>
              <a:rPr lang="en-US" sz="2400" b="1" dirty="0" smtClean="0">
                <a:latin typeface="+mj-lt"/>
              </a:rPr>
              <a:t>Weighted Sampling</a:t>
            </a:r>
            <a:r>
              <a:rPr lang="en-US" sz="2400" dirty="0" smtClean="0">
                <a:latin typeface="+mj-lt"/>
              </a:rPr>
              <a:t>: resource </a:t>
            </a:r>
            <a:r>
              <a:rPr lang="en-US" sz="2400" dirty="0" err="1" smtClean="0">
                <a:latin typeface="+mj-lt"/>
              </a:rPr>
              <a:t>datatype</a:t>
            </a:r>
            <a:r>
              <a:rPr lang="en-US" sz="2400" dirty="0" smtClean="0">
                <a:latin typeface="+mj-lt"/>
              </a:rPr>
              <a:t> properties over the maximum number of </a:t>
            </a:r>
            <a:r>
              <a:rPr lang="en-US" sz="2400" dirty="0" err="1" smtClean="0">
                <a:latin typeface="+mj-lt"/>
              </a:rPr>
              <a:t>datatype</a:t>
            </a:r>
            <a:r>
              <a:rPr lang="en-US" sz="2400" dirty="0" smtClean="0">
                <a:latin typeface="+mj-lt"/>
              </a:rPr>
              <a:t> properties of all dataset resources.</a:t>
            </a:r>
          </a:p>
          <a:p>
            <a:pPr marL="742950" lvl="1" indent="-285750">
              <a:lnSpc>
                <a:spcPct val="150000"/>
              </a:lnSpc>
              <a:buFont typeface="Wingdings" charset="2"/>
              <a:buChar char="§"/>
            </a:pPr>
            <a:r>
              <a:rPr lang="en-US" sz="2400" b="1" dirty="0" smtClean="0">
                <a:latin typeface="+mj-lt"/>
              </a:rPr>
              <a:t>Resource Centrality Sampling</a:t>
            </a:r>
            <a:r>
              <a:rPr lang="en-US" sz="2400" dirty="0" smtClean="0">
                <a:latin typeface="+mj-lt"/>
              </a:rPr>
              <a:t>: resource types over the total number of resources types in the dataset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57</a:t>
            </a:fld>
            <a:endParaRPr lang="en-US" dirty="0">
              <a:latin typeface="+mj-lt"/>
            </a:endParaRPr>
          </a:p>
        </p:txBody>
      </p:sp>
    </p:spTree>
    <p:extLst>
      <p:ext uri="{BB962C8B-B14F-4D97-AF65-F5344CB8AC3E}">
        <p14:creationId xmlns:p14="http://schemas.microsoft.com/office/powerpoint/2010/main" val="17691807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Validation | </a:t>
              </a:r>
              <a:r>
                <a:rPr lang="en-US" sz="3200" b="1" dirty="0">
                  <a:latin typeface="+mj-lt"/>
                </a:rPr>
                <a:t>s</a:t>
              </a:r>
              <a:r>
                <a:rPr lang="en-US" sz="3200" b="1" dirty="0" smtClean="0">
                  <a:latin typeface="+mj-lt"/>
                </a:rPr>
                <a:t>tep (IV)</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1260" y="912428"/>
            <a:ext cx="11555601"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validation process identifies missing or incorrect information and tries to automatically correct them when possible.</a:t>
            </a:r>
          </a:p>
          <a:p>
            <a:pPr marL="285750" indent="-285750">
              <a:lnSpc>
                <a:spcPct val="150000"/>
              </a:lnSpc>
              <a:buFont typeface="Wingdings" charset="2"/>
              <a:buChar char="§"/>
            </a:pPr>
            <a:r>
              <a:rPr lang="en-US" sz="2400" dirty="0" smtClean="0">
                <a:latin typeface="+mj-lt"/>
              </a:rPr>
              <a:t>The validation is measured against the standard dataset model of the underlying data portal</a:t>
            </a:r>
          </a:p>
          <a:p>
            <a:pPr marL="285750" indent="-285750">
              <a:lnSpc>
                <a:spcPct val="150000"/>
              </a:lnSpc>
              <a:buFont typeface="Wingdings" charset="2"/>
              <a:buChar char="§"/>
            </a:pPr>
            <a:r>
              <a:rPr lang="en-US" sz="2400" dirty="0" smtClean="0">
                <a:latin typeface="+mj-lt"/>
              </a:rPr>
              <a:t>There exist special validation steps for some fields e.g.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emails,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urls</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285750" indent="-285750">
              <a:lnSpc>
                <a:spcPct val="150000"/>
              </a:lnSpc>
              <a:buFont typeface="Wingdings" charset="2"/>
              <a:buChar char="§"/>
            </a:pPr>
            <a:r>
              <a:rPr lang="en-US" sz="2400" dirty="0" smtClean="0">
                <a:latin typeface="+mj-lt"/>
              </a:rPr>
              <a:t>We use the HTTP request header information to fix various fields automatically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58</a:t>
            </a:fld>
            <a:endParaRPr lang="en-US" dirty="0">
              <a:latin typeface="+mj-lt"/>
            </a:endParaRPr>
          </a:p>
        </p:txBody>
      </p:sp>
    </p:spTree>
    <p:extLst>
      <p:ext uri="{BB962C8B-B14F-4D97-AF65-F5344CB8AC3E}">
        <p14:creationId xmlns:p14="http://schemas.microsoft.com/office/powerpoint/2010/main" val="21352038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LOD Cloud State | Metadata Errors for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59</a:t>
            </a:fld>
            <a:endParaRPr lang="en-US" dirty="0">
              <a:latin typeface="+mj-lt"/>
            </a:endParaRPr>
          </a:p>
        </p:txBody>
      </p:sp>
      <p:sp>
        <p:nvSpPr>
          <p:cNvPr id="17" name="TextBox 16"/>
          <p:cNvSpPr txBox="1"/>
          <p:nvPr/>
        </p:nvSpPr>
        <p:spPr>
          <a:xfrm>
            <a:off x="261257" y="1055793"/>
            <a:ext cx="4922666" cy="4524315"/>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41% of ownership information is missing or undefined</a:t>
            </a:r>
          </a:p>
          <a:p>
            <a:pPr marL="342900" indent="-342900">
              <a:lnSpc>
                <a:spcPct val="150000"/>
              </a:lnSpc>
              <a:buFont typeface="Wingdings" charset="2"/>
              <a:buChar char="§"/>
            </a:pPr>
            <a:r>
              <a:rPr lang="en-US" sz="2400" dirty="0" smtClean="0">
                <a:latin typeface="+mj-lt"/>
              </a:rPr>
              <a:t>Resources have the poorest metadata health across information groups</a:t>
            </a:r>
          </a:p>
          <a:p>
            <a:pPr marL="800100" lvl="1" indent="-342900">
              <a:lnSpc>
                <a:spcPct val="150000"/>
              </a:lnSpc>
              <a:buFont typeface="Wingdings" charset="2"/>
              <a:buChar char="§"/>
            </a:pPr>
            <a:r>
              <a:rPr lang="en-US" sz="2400" dirty="0" smtClean="0">
                <a:latin typeface="+mj-lt"/>
              </a:rPr>
              <a:t>64% general metadata</a:t>
            </a:r>
          </a:p>
          <a:p>
            <a:pPr marL="800100" lvl="1" indent="-342900">
              <a:lnSpc>
                <a:spcPct val="150000"/>
              </a:lnSpc>
              <a:buFont typeface="Wingdings" charset="2"/>
              <a:buChar char="§"/>
            </a:pPr>
            <a:r>
              <a:rPr lang="en-US" sz="2400" dirty="0" smtClean="0">
                <a:latin typeface="+mj-lt"/>
              </a:rPr>
              <a:t>100% access metadata</a:t>
            </a:r>
          </a:p>
          <a:p>
            <a:pPr marL="800100" lvl="1" indent="-342900">
              <a:lnSpc>
                <a:spcPct val="150000"/>
              </a:lnSpc>
              <a:buFont typeface="Wingdings" charset="2"/>
              <a:buChar char="§"/>
            </a:pPr>
            <a:r>
              <a:rPr lang="en-US" sz="2400" dirty="0" smtClean="0">
                <a:latin typeface="+mj-lt"/>
              </a:rPr>
              <a:t>80% provenance metadata</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31649" y="2544792"/>
            <a:ext cx="6856834" cy="3738779"/>
          </a:xfrm>
          <a:prstGeom prst="rect">
            <a:avLst/>
          </a:prstGeom>
        </p:spPr>
      </p:pic>
    </p:spTree>
    <p:extLst>
      <p:ext uri="{BB962C8B-B14F-4D97-AF65-F5344CB8AC3E}">
        <p14:creationId xmlns:p14="http://schemas.microsoft.com/office/powerpoint/2010/main" val="767669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Use-case 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261255"/>
            <a:ext cx="9840275"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b="1" u="sng" dirty="0" smtClean="0">
                <a:solidFill>
                  <a:srgbClr val="000000"/>
                </a:solidFill>
                <a:latin typeface="+mj-lt"/>
              </a:rPr>
              <a:t>)</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is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a:t>
            </a:r>
            <a:r>
              <a:rPr lang="en-US" sz="2400" dirty="0" smtClean="0">
                <a:solidFill>
                  <a:srgbClr val="000000"/>
                </a:solidFill>
                <a:latin typeface="+mj-lt"/>
              </a:rPr>
              <a:t>countries</a:t>
            </a:r>
          </a:p>
          <a:p>
            <a:endParaRPr lang="en-US" sz="2400" dirty="0">
              <a:solidFill>
                <a:srgbClr val="000000"/>
              </a:solidFill>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2" name="Picture 11"/>
          <p:cNvPicPr>
            <a:picLocks noChangeAspect="1"/>
          </p:cNvPicPr>
          <p:nvPr/>
        </p:nvPicPr>
        <p:blipFill>
          <a:blip r:embed="rId4"/>
          <a:stretch>
            <a:fillRect/>
          </a:stretch>
        </p:blipFill>
        <p:spPr>
          <a:xfrm>
            <a:off x="10314498" y="1897302"/>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816286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Top 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60</a:t>
            </a:fld>
            <a:endParaRPr lang="en-US" dirty="0">
              <a:latin typeface="+mj-lt"/>
            </a:endParaRPr>
          </a:p>
        </p:txBody>
      </p:sp>
      <p:sp>
        <p:nvSpPr>
          <p:cNvPr id="12" name="TextBox 11"/>
          <p:cNvSpPr txBox="1"/>
          <p:nvPr/>
        </p:nvSpPr>
        <p:spPr>
          <a:xfrm>
            <a:off x="261256" y="1248959"/>
            <a:ext cx="11555601" cy="4108817"/>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25% of the datasets access information are not clean [unavailability mainly]</a:t>
            </a:r>
          </a:p>
          <a:p>
            <a:pPr marL="342900" indent="-342900">
              <a:lnSpc>
                <a:spcPct val="150000"/>
              </a:lnSpc>
              <a:buFont typeface="Wingdings" charset="2"/>
              <a:buChar char="§"/>
            </a:pPr>
            <a:r>
              <a:rPr lang="en-US" sz="2400" dirty="0" smtClean="0">
                <a:latin typeface="+mj-lt"/>
              </a:rPr>
              <a:t>68% of the resources access data can be fixed automatically</a:t>
            </a:r>
          </a:p>
          <a:p>
            <a:pPr marL="342900" indent="-342900">
              <a:lnSpc>
                <a:spcPct val="150000"/>
              </a:lnSpc>
              <a:buFont typeface="Wingdings" charset="2"/>
              <a:buChar char="§"/>
            </a:pPr>
            <a:r>
              <a:rPr lang="en-US" sz="2400" dirty="0" smtClean="0">
                <a:latin typeface="+mj-lt"/>
              </a:rPr>
              <a:t>31.27% of the resources were not reachable</a:t>
            </a:r>
          </a:p>
          <a:p>
            <a:pPr marL="342900" indent="-342900">
              <a:lnSpc>
                <a:spcPct val="150000"/>
              </a:lnSpc>
              <a:buFont typeface="Wingdings" charset="2"/>
              <a:buChar char="§"/>
            </a:pPr>
            <a:r>
              <a:rPr lang="en-US" sz="2400" dirty="0" smtClean="0">
                <a:latin typeface="+mj-lt"/>
              </a:rPr>
              <a:t>63.17% of the resources don’t have valid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2400" dirty="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lnSpc>
                <a:spcPct val="150000"/>
              </a:lnSpc>
              <a:buFont typeface="Wingdings" charset="2"/>
              <a:buChar char="§"/>
            </a:pPr>
            <a:r>
              <a:rPr lang="en-US" sz="2400" dirty="0" smtClean="0">
                <a:latin typeface="+mj-lt"/>
              </a:rPr>
              <a:t>Creating an aggregate report for </a:t>
            </a:r>
            <a:r>
              <a:rPr lang="en-US" dirty="0">
                <a:latin typeface="+mj-lt"/>
              </a:rPr>
              <a:t>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 &gt;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format:title</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1257300" lvl="2" indent="-342900">
              <a:lnSpc>
                <a:spcPct val="150000"/>
              </a:lnSpc>
              <a:buFont typeface="Wingdings" charset="2"/>
              <a:buChar char="§"/>
            </a:pPr>
            <a:r>
              <a:rPr lang="en-US" dirty="0" smtClean="0">
                <a:latin typeface="+mj-lt"/>
              </a:rPr>
              <a:t>62.16% of the datasets have defined SPARQL endpoints using the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api</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sparql</a:t>
            </a:r>
            <a:r>
              <a:rPr lang="en-US" dirty="0" smtClean="0">
                <a:latin typeface="+mj-lt"/>
              </a:rPr>
              <a:t> resource format</a:t>
            </a:r>
          </a:p>
          <a:p>
            <a:pPr marL="1257300" lvl="2" indent="-342900">
              <a:lnSpc>
                <a:spcPct val="150000"/>
              </a:lnSpc>
              <a:buFont typeface="Wingdings" charset="2"/>
              <a:buChar char="§"/>
            </a:pPr>
            <a:r>
              <a:rPr lang="en-US" dirty="0" smtClean="0">
                <a:latin typeface="+mj-lt"/>
              </a:rPr>
              <a:t>92.27% provided RDF example links</a:t>
            </a:r>
          </a:p>
          <a:p>
            <a:pPr marL="1257300" lvl="2" indent="-342900">
              <a:lnSpc>
                <a:spcPct val="150000"/>
              </a:lnSpc>
              <a:buFont typeface="Wingdings" charset="2"/>
              <a:buChar char="§"/>
            </a:pPr>
            <a:r>
              <a:rPr lang="en-US" dirty="0" smtClean="0">
                <a:latin typeface="+mj-lt"/>
              </a:rPr>
              <a:t>56.3% provided direct links to downloadable RDF dumps</a:t>
            </a:r>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9199706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LOD Cloud State | Metadata </a:t>
              </a:r>
              <a:r>
                <a:rPr lang="en-US" sz="3200" dirty="0" smtClean="0">
                  <a:latin typeface="+mj-lt"/>
                </a:rPr>
                <a:t>File Types Errors</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61</a:t>
            </a:fld>
            <a:endParaRPr lang="en-US" dirty="0">
              <a:latin typeface="+mj-lt"/>
            </a:endParaRPr>
          </a:p>
        </p:txBody>
      </p:sp>
      <p:pic>
        <p:nvPicPr>
          <p:cNvPr id="9" name="Picture 8"/>
          <p:cNvPicPr>
            <a:picLocks noChangeAspect="1"/>
          </p:cNvPicPr>
          <p:nvPr/>
        </p:nvPicPr>
        <p:blipFill>
          <a:blip r:embed="rId4"/>
          <a:stretch>
            <a:fillRect/>
          </a:stretch>
        </p:blipFill>
        <p:spPr>
          <a:xfrm>
            <a:off x="829334" y="1844974"/>
            <a:ext cx="3632200" cy="2857500"/>
          </a:xfrm>
          <a:prstGeom prst="rect">
            <a:avLst/>
          </a:prstGeom>
        </p:spPr>
      </p:pic>
      <p:pic>
        <p:nvPicPr>
          <p:cNvPr id="12" name="Picture 11"/>
          <p:cNvPicPr>
            <a:picLocks noChangeAspect="1"/>
          </p:cNvPicPr>
          <p:nvPr/>
        </p:nvPicPr>
        <p:blipFill>
          <a:blip r:embed="rId5"/>
          <a:stretch>
            <a:fillRect/>
          </a:stretch>
        </p:blipFill>
        <p:spPr>
          <a:xfrm>
            <a:off x="4090358" y="1215788"/>
            <a:ext cx="6858000" cy="4737100"/>
          </a:xfrm>
          <a:prstGeom prst="rect">
            <a:avLst/>
          </a:prstGeom>
        </p:spPr>
      </p:pic>
      <p:pic>
        <p:nvPicPr>
          <p:cNvPr id="24" name="Picture 23"/>
          <p:cNvPicPr>
            <a:picLocks noChangeAspect="1"/>
          </p:cNvPicPr>
          <p:nvPr/>
        </p:nvPicPr>
        <p:blipFill>
          <a:blip r:embed="rId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5006149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62</a:t>
            </a:fld>
            <a:endParaRPr lang="en-US" dirty="0">
              <a:latin typeface="+mj-lt"/>
            </a:endParaRPr>
          </a:p>
        </p:txBody>
      </p:sp>
      <p:sp>
        <p:nvSpPr>
          <p:cNvPr id="12" name="TextBox 11"/>
          <p:cNvSpPr txBox="1"/>
          <p:nvPr/>
        </p:nvSpPr>
        <p:spPr>
          <a:xfrm>
            <a:off x="261256" y="1248959"/>
            <a:ext cx="11555601" cy="507831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342900" indent="-342900">
              <a:lnSpc>
                <a:spcPct val="150000"/>
              </a:lnSpc>
              <a:buFont typeface="Wingdings" charset="2"/>
              <a:buChar char="§"/>
            </a:pPr>
            <a:r>
              <a:rPr lang="en-US" sz="2400" dirty="0" smtClean="0">
                <a:latin typeface="+mj-lt"/>
              </a:rPr>
              <a:t>Noisiest part of the access metadata is license information</a:t>
            </a:r>
          </a:p>
          <a:p>
            <a:pPr marL="342900" indent="-342900">
              <a:lnSpc>
                <a:spcPct val="150000"/>
              </a:lnSpc>
              <a:buFont typeface="Wingdings" charset="2"/>
              <a:buChar char="§"/>
            </a:pPr>
            <a:r>
              <a:rPr lang="en-US" sz="2400" dirty="0" smtClean="0">
                <a:latin typeface="+mj-lt"/>
              </a:rPr>
              <a:t>16.6% of the datasets don’t have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r>
              <a:rPr lang="en-US" sz="1400" dirty="0" smtClean="0">
                <a:solidFill>
                  <a:schemeClr val="tx1">
                    <a:lumMod val="50000"/>
                    <a:lumOff val="50000"/>
                  </a:schemeClr>
                </a:solidFill>
                <a:latin typeface="+mj-lt"/>
              </a:rPr>
              <a:t> </a:t>
            </a:r>
            <a:r>
              <a:rPr lang="en-US" sz="2400" dirty="0" smtClean="0">
                <a:latin typeface="+mj-lt"/>
              </a:rPr>
              <a:t>and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54.44% datasets don</a:t>
            </a:r>
            <a:r>
              <a:rPr lang="fr-FR" sz="2400" dirty="0" smtClean="0">
                <a:latin typeface="+mj-lt"/>
              </a:rPr>
              <a:t>’</a:t>
            </a:r>
            <a:r>
              <a:rPr lang="en-US" sz="2400" dirty="0" smtClean="0">
                <a:latin typeface="+mj-lt"/>
              </a:rPr>
              <a:t>t have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license_url</a:t>
            </a:r>
            <a:endParaRPr lang="en-US" sz="1400" dirty="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r>
              <a:rPr lang="en-US" sz="2400" dirty="0" smtClean="0">
                <a:latin typeface="+mj-lt"/>
              </a:rPr>
              <a:t>51.35% don’t have maintainer</a:t>
            </a:r>
            <a:endParaRPr lang="en-US" dirty="0" smtClean="0">
              <a:latin typeface="+mj-lt"/>
            </a:endParaRPr>
          </a:p>
          <a:p>
            <a:pPr marL="342900" indent="-342900">
              <a:lnSpc>
                <a:spcPct val="150000"/>
              </a:lnSpc>
              <a:buFont typeface="Wingdings" charset="2"/>
              <a:buChar char="§"/>
            </a:pPr>
            <a:r>
              <a:rPr lang="en-US" sz="2400" dirty="0">
                <a:latin typeface="+mj-lt"/>
              </a:rPr>
              <a:t>55.21% of the datasets are missing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maintainer_email</a:t>
            </a:r>
            <a:r>
              <a:rPr lang="en-US" dirty="0">
                <a:solidFill>
                  <a:schemeClr val="tx1">
                    <a:lumMod val="50000"/>
                    <a:lumOff val="50000"/>
                  </a:schemeClr>
                </a:solidFill>
                <a:latin typeface="+mj-lt"/>
              </a:rPr>
              <a:t> </a:t>
            </a:r>
            <a:r>
              <a:rPr lang="en-US" sz="2400" dirty="0">
                <a:latin typeface="+mj-lt"/>
              </a:rPr>
              <a:t>| 15.06%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80% of the provenance information is missing or undefined</a:t>
            </a:r>
          </a:p>
          <a:p>
            <a:pPr marL="342900" indent="-342900">
              <a:lnSpc>
                <a:spcPct val="150000"/>
              </a:lnSpc>
              <a:buFont typeface="Wingdings" charset="2"/>
              <a:buChar char="§"/>
            </a:pPr>
            <a:r>
              <a:rPr lang="en-US" sz="2400" dirty="0" smtClean="0">
                <a:latin typeface="+mj-lt"/>
              </a:rPr>
              <a:t>The only manual field in provenance information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version</a:t>
            </a:r>
            <a:r>
              <a:rPr lang="en-US" sz="2400" dirty="0" smtClean="0">
                <a:latin typeface="+mj-lt"/>
              </a:rPr>
              <a:t> is missing from 60.23% of the datasets</a:t>
            </a:r>
            <a:endParaRPr lang="en-US" sz="2400" dirty="0">
              <a:latin typeface="+mj-lt"/>
            </a:endParaRPr>
          </a:p>
        </p:txBody>
      </p:sp>
      <p:cxnSp>
        <p:nvCxnSpPr>
          <p:cNvPr id="13" name="Straight Connector 12"/>
          <p:cNvCxnSpPr/>
          <p:nvPr/>
        </p:nvCxnSpPr>
        <p:spPr>
          <a:xfrm>
            <a:off x="261256" y="3297836"/>
            <a:ext cx="11555601" cy="29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4086382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Manual Reporting</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8" y="916367"/>
            <a:ext cx="11555600"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Data portal administrators need an overall knowledge of the datasets and their properties</a:t>
            </a:r>
          </a:p>
          <a:p>
            <a:pPr marL="285750" indent="-285750">
              <a:lnSpc>
                <a:spcPct val="150000"/>
              </a:lnSpc>
              <a:buFont typeface="Wingdings" charset="2"/>
              <a:buChar char="§"/>
            </a:pPr>
            <a:r>
              <a:rPr lang="en-US" sz="2400" dirty="0" smtClean="0">
                <a:latin typeface="+mj-lt"/>
              </a:rPr>
              <a:t>Roomba allows generation of numerous reports driven by manually entered formatted queries</a:t>
            </a:r>
          </a:p>
          <a:p>
            <a:pPr marL="742950" lvl="1" indent="-285750">
              <a:lnSpc>
                <a:spcPct val="150000"/>
              </a:lnSpc>
              <a:buFont typeface="Wingdings" charset="2"/>
              <a:buChar char="§"/>
            </a:pPr>
            <a:r>
              <a:rPr lang="en-US" sz="2400" dirty="0" smtClean="0">
                <a:latin typeface="+mj-lt"/>
              </a:rPr>
              <a:t>Meta-field aggregation values e.g.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err="1" smtClean="0">
                <a:latin typeface="+mj-lt"/>
              </a:rPr>
              <a:t>Key:object</a:t>
            </a:r>
            <a:r>
              <a:rPr lang="en-US" sz="2400" dirty="0" smtClean="0">
                <a:latin typeface="+mj-lt"/>
              </a:rPr>
              <a:t> meta-field values: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resource_type:resources</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&gt;name</a:t>
            </a:r>
          </a:p>
          <a:p>
            <a:pPr marL="742950" lvl="1" indent="-285750">
              <a:lnSpc>
                <a:spcPct val="150000"/>
              </a:lnSpc>
              <a:buFont typeface="Wingdings" charset="2"/>
              <a:buChar char="§"/>
            </a:pPr>
            <a:r>
              <a:rPr lang="en-US" sz="2400" dirty="0" smtClean="0">
                <a:latin typeface="+mj-lt"/>
              </a:rPr>
              <a:t>Empty field values</a:t>
            </a:r>
          </a:p>
          <a:p>
            <a:pPr marL="285750" indent="-285750">
              <a:lnSpc>
                <a:spcPct val="150000"/>
              </a:lnSpc>
              <a:buFont typeface="Wingdings" charset="2"/>
              <a:buChar char="§"/>
            </a:pPr>
            <a:endParaRPr lang="en-US" sz="2400" dirty="0" smtClean="0">
              <a:latin typeface="+mj-lt"/>
            </a:endParaRP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63</a:t>
            </a:fld>
            <a:endParaRPr lang="en-US" dirty="0">
              <a:latin typeface="+mj-lt"/>
            </a:endParaRPr>
          </a:p>
        </p:txBody>
      </p:sp>
    </p:spTree>
    <p:extLst>
      <p:ext uri="{BB962C8B-B14F-4D97-AF65-F5344CB8AC3E}">
        <p14:creationId xmlns:p14="http://schemas.microsoft.com/office/powerpoint/2010/main" val="13517309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a:t>
              </a:r>
              <a:r>
                <a:rPr lang="en-US" sz="3200" b="1" dirty="0" smtClean="0">
                  <a:latin typeface="+mj-lt"/>
                </a:rPr>
                <a:t>Validation – </a:t>
              </a:r>
              <a:r>
                <a:rPr lang="en-US" sz="3200" b="1" smtClean="0">
                  <a:latin typeface="+mj-lt"/>
                </a:rPr>
                <a:t>License Information</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7" y="916367"/>
            <a:ext cx="11555601"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From our experiments, license information were particularly noisy and not standardized e.g. </a:t>
            </a:r>
            <a:r>
              <a:rPr lang="en-US" sz="2400" dirty="0" err="1" smtClean="0">
                <a:latin typeface="+mj-lt"/>
              </a:rPr>
              <a:t>CCZero</a:t>
            </a:r>
            <a:r>
              <a:rPr lang="en-US" sz="2400" dirty="0" smtClean="0">
                <a:latin typeface="+mj-lt"/>
              </a:rPr>
              <a:t>, CC0</a:t>
            </a:r>
          </a:p>
          <a:p>
            <a:pPr marL="285750" indent="-285750">
              <a:lnSpc>
                <a:spcPct val="150000"/>
              </a:lnSpc>
              <a:buFont typeface="Wingdings" charset="2"/>
              <a:buChar char="§"/>
            </a:pPr>
            <a:r>
              <a:rPr lang="en-US" sz="2400" dirty="0" smtClean="0">
                <a:latin typeface="+mj-lt"/>
              </a:rPr>
              <a:t>We manually created a license mappings file standardizing the license ID, title and </a:t>
            </a:r>
            <a:r>
              <a:rPr lang="en-US" sz="2400" dirty="0" err="1" smtClean="0">
                <a:latin typeface="+mj-lt"/>
              </a:rPr>
              <a:t>url</a:t>
            </a:r>
            <a:r>
              <a:rPr lang="en-US" sz="2400" dirty="0" smtClean="0">
                <a:latin typeface="+mj-lt"/>
              </a:rPr>
              <a:t> from the Open Licenses knowledge base</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64</a:t>
            </a:fld>
            <a:endParaRPr lang="en-US" dirty="0">
              <a:latin typeface="+mj-lt"/>
            </a:endParaRPr>
          </a:p>
        </p:txBody>
      </p:sp>
      <p:grpSp>
        <p:nvGrpSpPr>
          <p:cNvPr id="15" name="Group 14"/>
          <p:cNvGrpSpPr/>
          <p:nvPr/>
        </p:nvGrpSpPr>
        <p:grpSpPr>
          <a:xfrm>
            <a:off x="37568" y="5925045"/>
            <a:ext cx="6001489" cy="395705"/>
            <a:chOff x="6267684" y="5929694"/>
            <a:chExt cx="6001489" cy="395705"/>
          </a:xfrm>
        </p:grpSpPr>
        <p:sp>
          <p:nvSpPr>
            <p:cNvPr id="13" name="TextBox 12"/>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github.com/ahmadassaf/opendata-checker/blob/master/util/licenseMappings.json</a:t>
              </a:r>
              <a:r>
                <a:rPr lang="en-US" sz="1100" dirty="0">
                  <a:latin typeface="+mj-lt"/>
                </a:rPr>
                <a:t> </a:t>
              </a:r>
              <a:endParaRPr lang="en-US" sz="1100" dirty="0" smtClean="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3273" y="3424817"/>
            <a:ext cx="8318500" cy="1828800"/>
          </a:xfrm>
          <a:prstGeom prst="rect">
            <a:avLst/>
          </a:prstGeom>
        </p:spPr>
      </p:pic>
    </p:spTree>
    <p:extLst>
      <p:ext uri="{BB962C8B-B14F-4D97-AF65-F5344CB8AC3E}">
        <p14:creationId xmlns:p14="http://schemas.microsoft.com/office/powerpoint/2010/main" val="19102258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6123" cy="563982"/>
            <a:chOff x="0" y="6322646"/>
            <a:chExt cx="12196123"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24123"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Experiments &amp; </a:t>
              </a:r>
              <a:r>
                <a:rPr lang="en-US" sz="3200" dirty="0" smtClean="0">
                  <a:latin typeface="+mj-lt"/>
                </a:rPr>
                <a:t>Evaluation – Report Sample | LOD Cloud</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65</a:t>
            </a:fld>
            <a:endParaRPr lang="en-US" dirty="0">
              <a:latin typeface="+mj-lt"/>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40" y="942205"/>
            <a:ext cx="6488165" cy="390584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3057" y="4944218"/>
            <a:ext cx="10566400" cy="1155700"/>
          </a:xfrm>
          <a:prstGeom prst="rect">
            <a:avLst/>
          </a:prstGeom>
        </p:spPr>
      </p:pic>
    </p:spTree>
    <p:extLst>
      <p:ext uri="{BB962C8B-B14F-4D97-AF65-F5344CB8AC3E}">
        <p14:creationId xmlns:p14="http://schemas.microsoft.com/office/powerpoint/2010/main" val="122321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a:t>[</a:t>
              </a:r>
              <a:r>
                <a:rPr lang="en-US" sz="3200" dirty="0" smtClean="0"/>
                <a:t>1/2]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a:t>
            </a:fld>
            <a:endParaRPr lang="en-US" dirty="0"/>
          </a:p>
        </p:txBody>
      </p:sp>
      <p:grpSp>
        <p:nvGrpSpPr>
          <p:cNvPr id="24" name="Group 23"/>
          <p:cNvGrpSpPr/>
          <p:nvPr/>
        </p:nvGrpSpPr>
        <p:grpSpPr>
          <a:xfrm>
            <a:off x="-169220" y="791356"/>
            <a:ext cx="11049449" cy="2677656"/>
            <a:chOff x="-169220" y="791356"/>
            <a:chExt cx="11049449" cy="2677656"/>
          </a:xfrm>
        </p:grpSpPr>
        <p:sp>
          <p:nvSpPr>
            <p:cNvPr id="12" name="TextBox 11"/>
            <p:cNvSpPr txBox="1"/>
            <p:nvPr/>
          </p:nvSpPr>
          <p:spPr>
            <a:xfrm>
              <a:off x="-169220" y="791356"/>
              <a:ext cx="11049449" cy="2677656"/>
            </a:xfrm>
            <a:prstGeom prst="rect">
              <a:avLst/>
            </a:prstGeom>
            <a:noFill/>
          </p:spPr>
          <p:txBody>
            <a:bodyPr wrap="square" rtlCol="0">
              <a:spAutoFit/>
            </a:bodyPr>
            <a:lstStyle/>
            <a:p>
              <a:pPr marL="342900" indent="-342900">
                <a:buFont typeface="Arial" charset="0"/>
                <a:buChar char="•"/>
              </a:pPr>
              <a:endParaRPr lang="en-US" sz="2400" b="1" dirty="0">
                <a:latin typeface="+mj-lt"/>
              </a:endParaRPr>
            </a:p>
            <a:p>
              <a:pPr marL="800100" lvl="1" indent="-342900">
                <a:buFont typeface="Arial" charset="0"/>
                <a:buChar char="•"/>
              </a:pPr>
              <a:r>
                <a:rPr lang="en-US" sz="2400" dirty="0">
                  <a:latin typeface="+mj-lt"/>
                </a:rPr>
                <a:t>Find useful datasets for specialized </a:t>
              </a:r>
              <a:r>
                <a:rPr lang="en-US" sz="2400" dirty="0" smtClean="0">
                  <a:latin typeface="+mj-lt"/>
                </a:rPr>
                <a:t>domains</a:t>
              </a:r>
            </a:p>
            <a:p>
              <a:pPr marL="800100" lvl="1" indent="-342900">
                <a:buFont typeface="Arial" charset="0"/>
                <a:buChar char="•"/>
              </a:pPr>
              <a:r>
                <a:rPr lang="en-US" sz="2400" dirty="0" smtClean="0">
                  <a:latin typeface="+mj-lt"/>
                </a:rPr>
                <a:t>Quickly assess datasets by checking the attached metadata</a:t>
              </a:r>
            </a:p>
            <a:p>
              <a:pPr marL="800100" lvl="1" indent="-342900">
                <a:buFont typeface="Arial" charset="0"/>
                <a:buChar char="•"/>
              </a:pPr>
              <a:r>
                <a:rPr lang="en-US" sz="2400" dirty="0" smtClean="0">
                  <a:latin typeface="+mj-lt"/>
                </a:rPr>
                <a:t>Generate and validate datasets descriptions and metadata</a:t>
              </a:r>
            </a:p>
            <a:p>
              <a:pPr marL="800100" lvl="1" indent="-342900">
                <a:buFont typeface="Arial" charset="0"/>
                <a:buChar char="•"/>
              </a:pPr>
              <a:r>
                <a:rPr lang="en-US" sz="2400" dirty="0" smtClean="0">
                  <a:latin typeface="+mj-lt"/>
                </a:rPr>
                <a:t>Detect spam and irrelevant datasets</a:t>
              </a:r>
            </a:p>
            <a:p>
              <a:pPr marL="800100" lvl="1" indent="-342900">
                <a:buFont typeface="Arial" charset="0"/>
                <a:buChar char="•"/>
              </a:pPr>
              <a:endParaRPr lang="en-US" sz="2400" dirty="0">
                <a:latin typeface="+mj-lt"/>
              </a:endParaRPr>
            </a:p>
            <a:p>
              <a:pPr marL="342900" indent="-342900">
                <a:buFont typeface="Arial" charset="0"/>
                <a:buChar char="•"/>
              </a:pPr>
              <a:endParaRPr lang="en-US" sz="2400" b="1" dirty="0" smtClean="0">
                <a:latin typeface="+mj-lt"/>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694" y="2363961"/>
              <a:ext cx="348672" cy="348672"/>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4338" y="1194938"/>
              <a:ext cx="362385" cy="36238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06682" y="1598014"/>
              <a:ext cx="370075" cy="37007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06682" y="2065474"/>
              <a:ext cx="359266" cy="35926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25" name="Group 24"/>
          <p:cNvGrpSpPr/>
          <p:nvPr/>
        </p:nvGrpSpPr>
        <p:grpSpPr>
          <a:xfrm>
            <a:off x="-154086" y="3942669"/>
            <a:ext cx="11624904" cy="1477328"/>
            <a:chOff x="-169220" y="3393200"/>
            <a:chExt cx="11624904" cy="1477328"/>
          </a:xfrm>
        </p:grpSpPr>
        <p:sp>
          <p:nvSpPr>
            <p:cNvPr id="22" name="TextBox 21"/>
            <p:cNvSpPr txBox="1"/>
            <p:nvPr/>
          </p:nvSpPr>
          <p:spPr>
            <a:xfrm>
              <a:off x="-169220" y="3393200"/>
              <a:ext cx="11508663" cy="1477328"/>
            </a:xfrm>
            <a:prstGeom prst="rect">
              <a:avLst/>
            </a:prstGeom>
            <a:noFill/>
          </p:spPr>
          <p:txBody>
            <a:bodyPr wrap="none" rtlCol="0">
              <a:spAutoFit/>
            </a:bodyPr>
            <a:lstStyle/>
            <a:p>
              <a:pPr marL="342900" indent="-342900">
                <a:buFont typeface="Arial" charset="0"/>
                <a:buChar char="•"/>
              </a:pPr>
              <a:endParaRPr lang="en-US" sz="2400" dirty="0">
                <a:latin typeface="+mj-lt"/>
              </a:endParaRPr>
            </a:p>
            <a:p>
              <a:pPr marL="800100" lvl="1" indent="-342900">
                <a:buFont typeface="Arial" charset="0"/>
                <a:buChar char="•"/>
              </a:pPr>
              <a:r>
                <a:rPr lang="en-US" sz="2400" dirty="0">
                  <a:latin typeface="+mj-lt"/>
                </a:rPr>
                <a:t>Automatic tools to issue scores or certificates reflecting the objective dataset quality</a:t>
              </a:r>
            </a:p>
            <a:p>
              <a:pPr marL="800100" lvl="1" indent="-342900">
                <a:buFont typeface="Arial" charset="0"/>
                <a:buChar char="•"/>
              </a:pPr>
              <a:r>
                <a:rPr lang="en-US" sz="2400" dirty="0">
                  <a:latin typeface="+mj-lt"/>
                </a:rPr>
                <a:t>Check if the dataset on hand is of a certain degree of quality to be used in reports</a:t>
              </a:r>
            </a:p>
            <a:p>
              <a:endParaRPr lang="en-US" dirty="0">
                <a:latin typeface="+mj-lt"/>
              </a:endParaRPr>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7737" y="4257973"/>
              <a:ext cx="358998" cy="358998"/>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10853" y="3787033"/>
              <a:ext cx="344831" cy="34483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19" name="Group 18"/>
          <p:cNvGrpSpPr/>
          <p:nvPr/>
        </p:nvGrpSpPr>
        <p:grpSpPr>
          <a:xfrm>
            <a:off x="351061" y="1097164"/>
            <a:ext cx="4642620" cy="830997"/>
            <a:chOff x="1870270" y="1056443"/>
            <a:chExt cx="4642620" cy="830997"/>
          </a:xfrm>
        </p:grpSpPr>
        <p:sp>
          <p:nvSpPr>
            <p:cNvPr id="20" name="Rectangle 19"/>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274" y="1056443"/>
              <a:ext cx="4355616" cy="830997"/>
            </a:xfrm>
            <a:prstGeom prst="rect">
              <a:avLst/>
            </a:prstGeom>
            <a:noFill/>
          </p:spPr>
          <p:txBody>
            <a:bodyPr wrap="none" rtlCol="0">
              <a:spAutoFit/>
            </a:bodyPr>
            <a:lstStyle/>
            <a:p>
              <a:r>
                <a:rPr lang="en-US" sz="2400" b="1" dirty="0">
                  <a:latin typeface="+mj-lt"/>
                </a:rPr>
                <a:t>Dataset Maintenance &amp; Discovery</a:t>
              </a:r>
            </a:p>
            <a:p>
              <a:endParaRPr lang="en-US" sz="2400" b="1" dirty="0">
                <a:latin typeface="+mj-lt"/>
              </a:endParaRPr>
            </a:p>
          </p:txBody>
        </p:sp>
      </p:grpSp>
      <p:grpSp>
        <p:nvGrpSpPr>
          <p:cNvPr id="26" name="Group 25"/>
          <p:cNvGrpSpPr/>
          <p:nvPr/>
        </p:nvGrpSpPr>
        <p:grpSpPr>
          <a:xfrm>
            <a:off x="351061" y="3541418"/>
            <a:ext cx="2362957" cy="830997"/>
            <a:chOff x="1870270" y="1056443"/>
            <a:chExt cx="2362957" cy="830997"/>
          </a:xfrm>
        </p:grpSpPr>
        <p:sp>
          <p:nvSpPr>
            <p:cNvPr id="27" name="Rectangle 26"/>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157274" y="1056443"/>
              <a:ext cx="2075953" cy="830997"/>
            </a:xfrm>
            <a:prstGeom prst="rect">
              <a:avLst/>
            </a:prstGeom>
            <a:noFill/>
          </p:spPr>
          <p:txBody>
            <a:bodyPr wrap="none" rtlCol="0">
              <a:spAutoFit/>
            </a:bodyPr>
            <a:lstStyle/>
            <a:p>
              <a:r>
                <a:rPr lang="en-US" sz="2400" b="1" dirty="0">
                  <a:latin typeface="+mj-lt"/>
                </a:rPr>
                <a:t>Dataset </a:t>
              </a:r>
              <a:r>
                <a:rPr lang="en-US" sz="2400" b="1" dirty="0" smtClean="0">
                  <a:latin typeface="+mj-lt"/>
                </a:rPr>
                <a:t>Quality</a:t>
              </a:r>
              <a:endParaRPr lang="en-US" sz="2400" b="1" dirty="0">
                <a:latin typeface="+mj-lt"/>
              </a:endParaRPr>
            </a:p>
            <a:p>
              <a:endParaRPr lang="en-US" sz="2400" b="1" dirty="0">
                <a:latin typeface="+mj-lt"/>
              </a:endParaRPr>
            </a:p>
          </p:txBody>
        </p:sp>
      </p:grpSp>
    </p:spTree>
    <p:extLst>
      <p:ext uri="{BB962C8B-B14F-4D97-AF65-F5344CB8AC3E}">
        <p14:creationId xmlns:p14="http://schemas.microsoft.com/office/powerpoint/2010/main" val="18722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33333E-6 L -0.00364 0.06111 " pathEditMode="relative" rAng="0" ptsTypes="AA">
                                      <p:cBhvr>
                                        <p:cTn id="6" dur="1000" fill="hold"/>
                                        <p:tgtEl>
                                          <p:spTgt spid="24"/>
                                        </p:tgtEl>
                                        <p:attrNameLst>
                                          <p:attrName>ppt_x</p:attrName>
                                          <p:attrName>ppt_y</p:attrName>
                                        </p:attrNameLst>
                                      </p:cBhvr>
                                      <p:rCtr x="-182" y="3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smtClean="0"/>
                <a:t>[</a:t>
              </a:r>
              <a:r>
                <a:rPr lang="en-US" sz="3200" dirty="0"/>
                <a:t>2</a:t>
              </a:r>
              <a:r>
                <a:rPr lang="en-US" sz="3200" dirty="0" smtClean="0"/>
                <a:t>/2]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8</a:t>
            </a:fld>
            <a:endParaRPr lang="en-US" dirty="0"/>
          </a:p>
        </p:txBody>
      </p:sp>
      <p:grpSp>
        <p:nvGrpSpPr>
          <p:cNvPr id="12" name="Group 11"/>
          <p:cNvGrpSpPr/>
          <p:nvPr/>
        </p:nvGrpSpPr>
        <p:grpSpPr>
          <a:xfrm>
            <a:off x="-305103" y="736329"/>
            <a:ext cx="11555601" cy="2677656"/>
            <a:chOff x="135656" y="1611954"/>
            <a:chExt cx="11555601" cy="2677656"/>
          </a:xfrm>
        </p:grpSpPr>
        <p:grpSp>
          <p:nvGrpSpPr>
            <p:cNvPr id="22" name="Group 21"/>
            <p:cNvGrpSpPr/>
            <p:nvPr/>
          </p:nvGrpSpPr>
          <p:grpSpPr>
            <a:xfrm>
              <a:off x="135656" y="1611954"/>
              <a:ext cx="11555601" cy="2677656"/>
              <a:chOff x="198456" y="1430806"/>
              <a:chExt cx="11555601" cy="2677656"/>
            </a:xfrm>
          </p:grpSpPr>
          <p:grpSp>
            <p:nvGrpSpPr>
              <p:cNvPr id="19" name="Group 18"/>
              <p:cNvGrpSpPr/>
              <p:nvPr/>
            </p:nvGrpSpPr>
            <p:grpSpPr>
              <a:xfrm>
                <a:off x="198456" y="1430806"/>
                <a:ext cx="11555601" cy="2677656"/>
                <a:chOff x="261257" y="1130293"/>
                <a:chExt cx="11555601" cy="2677656"/>
              </a:xfrm>
            </p:grpSpPr>
            <p:sp>
              <p:nvSpPr>
                <p:cNvPr id="7" name="TextBox 6"/>
                <p:cNvSpPr txBox="1"/>
                <p:nvPr/>
              </p:nvSpPr>
              <p:spPr>
                <a:xfrm>
                  <a:off x="261257" y="1130293"/>
                  <a:ext cx="11555601" cy="2677656"/>
                </a:xfrm>
                <a:prstGeom prst="rect">
                  <a:avLst/>
                </a:prstGeom>
                <a:noFill/>
              </p:spPr>
              <p:txBody>
                <a:bodyPr wrap="square" rtlCol="0">
                  <a:spAutoFit/>
                </a:bodyPr>
                <a:lstStyle/>
                <a:p>
                  <a:pPr lvl="1"/>
                  <a:endParaRPr lang="en-US" sz="2400" dirty="0" smtClean="0">
                    <a:latin typeface="+mj-lt"/>
                  </a:endParaRPr>
                </a:p>
                <a:p>
                  <a:pPr marL="800100" lvl="1" indent="-342900">
                    <a:buFont typeface="Arial" charset="0"/>
                    <a:buChar char="•"/>
                  </a:pPr>
                  <a:r>
                    <a:rPr lang="en-US" sz="2400" dirty="0" smtClean="0">
                      <a:latin typeface="+mj-lt"/>
                    </a:rPr>
                    <a:t>Map </a:t>
                  </a:r>
                  <a:r>
                    <a:rPr lang="en-US" sz="2400" dirty="0">
                      <a:latin typeface="+mj-lt"/>
                    </a:rPr>
                    <a:t>and organize the data in order to have a unified view for these heterogeneous and complex data </a:t>
                  </a:r>
                  <a:r>
                    <a:rPr lang="en-US" sz="2400" dirty="0" smtClean="0">
                      <a:latin typeface="+mj-lt"/>
                    </a:rPr>
                    <a:t>structures</a:t>
                  </a:r>
                </a:p>
                <a:p>
                  <a:pPr marL="800100" lvl="1" indent="-342900">
                    <a:buFont typeface="Arial" charset="0"/>
                    <a:buChar char="•"/>
                  </a:pPr>
                  <a:r>
                    <a:rPr lang="en-US" sz="2400" dirty="0" smtClean="0">
                      <a:latin typeface="+mj-lt"/>
                    </a:rPr>
                    <a:t>Assess </a:t>
                  </a:r>
                  <a:r>
                    <a:rPr lang="en-US" sz="2400" dirty="0" smtClean="0">
                      <a:latin typeface="+mj-lt"/>
                    </a:rPr>
                    <a:t>which entity’s properties are </a:t>
                  </a:r>
                  <a:r>
                    <a:rPr lang="en-US" sz="2400" dirty="0">
                      <a:latin typeface="+mj-lt"/>
                    </a:rPr>
                    <a:t>more </a:t>
                  </a:r>
                  <a:r>
                    <a:rPr lang="en-US" sz="2400" b="1" dirty="0" smtClean="0">
                      <a:latin typeface="+mj-lt"/>
                    </a:rPr>
                    <a:t>important</a:t>
                  </a:r>
                  <a:r>
                    <a:rPr lang="en-US" sz="2400" dirty="0" smtClean="0">
                      <a:latin typeface="+mj-lt"/>
                    </a:rPr>
                    <a:t> </a:t>
                  </a:r>
                  <a:r>
                    <a:rPr lang="en-US" sz="2400" dirty="0">
                      <a:latin typeface="+mj-lt"/>
                    </a:rPr>
                    <a:t>than others for particular </a:t>
                  </a:r>
                  <a:r>
                    <a:rPr lang="en-US" sz="2400" dirty="0" smtClean="0">
                      <a:latin typeface="+mj-lt"/>
                    </a:rPr>
                    <a:t>tasks</a:t>
                  </a:r>
                </a:p>
                <a:p>
                  <a:pPr marL="800100" lvl="1" indent="-342900">
                    <a:buFont typeface="Arial" charset="0"/>
                    <a:buChar char="•"/>
                  </a:pPr>
                  <a:r>
                    <a:rPr lang="en-US" sz="2400" dirty="0" smtClean="0">
                      <a:latin typeface="+mj-lt"/>
                    </a:rPr>
                    <a:t>The </a:t>
                  </a:r>
                  <a:r>
                    <a:rPr lang="en-US" sz="2400" dirty="0">
                      <a:latin typeface="+mj-lt"/>
                    </a:rPr>
                    <a:t>vast amount of data available </a:t>
                  </a:r>
                  <a:r>
                    <a:rPr lang="en-US" sz="2400" dirty="0" smtClean="0">
                      <a:latin typeface="+mj-lt"/>
                    </a:rPr>
                    <a:t>in social networks makes it hard </a:t>
                  </a:r>
                  <a:r>
                    <a:rPr lang="en-US" sz="2400" dirty="0">
                      <a:latin typeface="+mj-lt"/>
                    </a:rPr>
                    <a:t>to spot what is relevant in a timely manner</a:t>
                  </a:r>
                  <a:endParaRPr lang="en-US" sz="2400" dirty="0" smtClean="0">
                    <a:latin typeface="+mj-lt"/>
                  </a:endParaRPr>
                </a:p>
                <a:p>
                  <a:pPr marL="800100" lvl="1" indent="-342900">
                    <a:buFont typeface="Arial" charset="0"/>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8269" y="1924755"/>
                  <a:ext cx="315484" cy="31548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5307" y="1924756"/>
                  <a:ext cx="315484" cy="315484"/>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8415" y="3352124"/>
                <a:ext cx="333413" cy="333413"/>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96393" y="2802123"/>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13" name="Group 12"/>
          <p:cNvGrpSpPr/>
          <p:nvPr/>
        </p:nvGrpSpPr>
        <p:grpSpPr>
          <a:xfrm>
            <a:off x="261257" y="1095501"/>
            <a:ext cx="4996033" cy="830997"/>
            <a:chOff x="3399278" y="5376699"/>
            <a:chExt cx="4996033" cy="830997"/>
          </a:xfrm>
        </p:grpSpPr>
        <p:sp>
          <p:nvSpPr>
            <p:cNvPr id="23" name="TextBox 22"/>
            <p:cNvSpPr txBox="1"/>
            <p:nvPr/>
          </p:nvSpPr>
          <p:spPr>
            <a:xfrm>
              <a:off x="3809889" y="5376699"/>
              <a:ext cx="4585422" cy="830997"/>
            </a:xfrm>
            <a:prstGeom prst="rect">
              <a:avLst/>
            </a:prstGeom>
            <a:noFill/>
          </p:spPr>
          <p:txBody>
            <a:bodyPr wrap="none" rtlCol="0">
              <a:spAutoFit/>
            </a:bodyPr>
            <a:lstStyle/>
            <a:p>
              <a:r>
                <a:rPr lang="en-US" sz="2400" b="1" dirty="0">
                  <a:solidFill>
                    <a:srgbClr val="000000"/>
                  </a:solidFill>
                  <a:latin typeface="+mj-lt"/>
                </a:rPr>
                <a:t>Dataset Integration and Enrichment</a:t>
              </a:r>
            </a:p>
            <a:p>
              <a:endParaRPr lang="en-US" sz="2400" dirty="0">
                <a:latin typeface="+mj-lt"/>
              </a:endParaRPr>
            </a:p>
          </p:txBody>
        </p:sp>
        <p:sp>
          <p:nvSpPr>
            <p:cNvPr id="25" name="Rectangle 24"/>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1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7037E-6 L 0.00195 0.09305 " pathEditMode="relative" rAng="0" ptsTypes="AA">
                                      <p:cBhvr>
                                        <p:cTn id="6" dur="1000" fill="hold"/>
                                        <p:tgtEl>
                                          <p:spTgt spid="12"/>
                                        </p:tgtEl>
                                        <p:attrNameLst>
                                          <p:attrName>ppt_x</p:attrName>
                                          <p:attrName>ppt_y</p:attrName>
                                        </p:attrNameLst>
                                      </p:cBhvr>
                                      <p:rCtr x="91" y="465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9</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802966"/>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pPr marL="285750" indent="-285750">
                <a:buFont typeface="Wingdings" charset="2"/>
                <a:buChar char="§"/>
              </a:pPr>
              <a:r>
                <a:rPr lang="en-US" b="1" dirty="0" smtClean="0">
                  <a:solidFill>
                    <a:srgbClr val="000000"/>
                  </a:solidFill>
                  <a:latin typeface="+mj-lt"/>
                </a:rPr>
                <a:t>SNARC</a:t>
              </a:r>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034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4132</TotalTime>
  <Words>4958</Words>
  <Application>Microsoft Macintosh PowerPoint</Application>
  <PresentationFormat>Widescreen</PresentationFormat>
  <Paragraphs>745</Paragraphs>
  <Slides>65</Slides>
  <Notes>56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Andale Mono</vt:lpstr>
      <vt:lpstr>Arial Unicode MS</vt:lpstr>
      <vt:lpstr>Calibri</vt:lpstr>
      <vt:lpstr>Calibri Light</vt:lpstr>
      <vt:lpstr>Courier New</vt:lpstr>
      <vt:lpstr>Droid Sans Mono for Powerline</vt:lpstr>
      <vt:lpstr>Segoe UI Light</vt:lpstr>
      <vt:lpstr>Times New Roman</vt:lpstr>
      <vt:lpstr>Wingdings</vt:lpstr>
      <vt:lpstr>Arial</vt:lpstr>
      <vt:lpstr>Retrospect</vt:lpstr>
      <vt:lpstr>Enabling Self-service Data Provisioning through Semantic Enrichment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Roomba An Extensible Framework to Validate and Build Dataset Profiles</dc:title>
  <dc:creator>AHMAD ASSAF</dc:creator>
  <cp:lastModifiedBy>AHMAD ASSAF</cp:lastModifiedBy>
  <cp:revision>337</cp:revision>
  <cp:lastPrinted>2015-12-14T09:36:57Z</cp:lastPrinted>
  <dcterms:created xsi:type="dcterms:W3CDTF">2015-05-27T09:28:42Z</dcterms:created>
  <dcterms:modified xsi:type="dcterms:W3CDTF">2015-12-15T22:59:03Z</dcterms:modified>
</cp:coreProperties>
</file>